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Helvetica Neue"/>
      <p:regular r:id="rId21"/>
      <p:bold r:id="rId22"/>
      <p:italic r:id="rId23"/>
      <p:boldItalic r:id="rId24"/>
    </p:embeddedFont>
    <p:embeddedFont>
      <p:font typeface="Lexend Deca"/>
      <p:regular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E9F46AF-5955-40EC-80E9-7AA3C8E7ACF1}">
  <a:tblStyle styleId="{FE9F46AF-5955-40EC-80E9-7AA3C8E7ACF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HelveticaNeue-bold.fntdata"/><Relationship Id="rId21" Type="http://schemas.openxmlformats.org/officeDocument/2006/relationships/font" Target="fonts/HelveticaNeue-regular.fntdata"/><Relationship Id="rId24" Type="http://schemas.openxmlformats.org/officeDocument/2006/relationships/font" Target="fonts/HelveticaNeue-boldItalic.fntdata"/><Relationship Id="rId23" Type="http://schemas.openxmlformats.org/officeDocument/2006/relationships/font" Target="fonts/HelveticaNeue-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exendDeca-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a:latin typeface="Helvetica Neue"/>
                <a:ea typeface="Helvetica Neue"/>
                <a:cs typeface="Helvetica Neue"/>
                <a:sym typeface="Helvetica Neue"/>
              </a:rPr>
              <a:t>Final Presentation Instructions:</a:t>
            </a:r>
            <a:endParaRPr b="1">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Plan to use 8-10 PowerPoint Slides</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See sample final presentations on the course site (Resources / Assignments / Final Project / Sample Final Presentations) to get an idea of what past student teams have done; you need to decide what specific slides you want to use and how you want to design them</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Be sure to focus on your recommendations and supporting analysis</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Have a role for each team member</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Dress is business casual, as if you are presenting to your client</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There will be a panel of business-people in the room as well, and they will ask you questions and provide feedback.</a:t>
            </a:r>
            <a:endParaRPr>
              <a:latin typeface="Helvetica Neue"/>
              <a:ea typeface="Helvetica Neue"/>
              <a:cs typeface="Helvetica Neue"/>
              <a:sym typeface="Helvetica Neue"/>
            </a:endParaRPr>
          </a:p>
          <a:p>
            <a:pPr indent="-298450" lvl="0" marL="457200" rtl="0" algn="l">
              <a:lnSpc>
                <a:spcPct val="200000"/>
              </a:lnSpc>
              <a:spcBef>
                <a:spcPts val="0"/>
              </a:spcBef>
              <a:spcAft>
                <a:spcPts val="0"/>
              </a:spcAft>
              <a:buSzPts val="1100"/>
              <a:buFont typeface="Helvetica Neue"/>
              <a:buChar char="●"/>
            </a:pPr>
            <a:r>
              <a:rPr lang="en">
                <a:latin typeface="Helvetica Neue"/>
                <a:ea typeface="Helvetica Neue"/>
                <a:cs typeface="Helvetica Neue"/>
                <a:sym typeface="Helvetica Neue"/>
              </a:rPr>
              <a:t>The main idea is to convey the nature of your work, the insights you have gained, and the specific recommendations that you have for your client. You should be sure to justify your recommendations.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507f7a802_1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507f7a802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7507f7a802_3_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507f7a802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7507f7a802_3_3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7507f7a802_3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highlight>
                  <a:srgbClr val="F9F9FA"/>
                </a:highlight>
                <a:latin typeface="Roboto"/>
                <a:ea typeface="Roboto"/>
                <a:cs typeface="Roboto"/>
                <a:sym typeface="Roboto"/>
              </a:rPr>
              <a:t>The Internet of Things represents the next great wave in business transformation. Today, BlackBerry already secures more than 500M endpoints including 150M cars on the road.  BlackBerry is leading the way with a single platform for securing, managing and optimizing how intelligent endpoints are deployed in the enterprise, enabling our customers to stay ahead of the technology curve that will reshape every industry.</a:t>
            </a:r>
            <a:endParaRPr sz="1200">
              <a:highlight>
                <a:srgbClr val="F9F9FA"/>
              </a:highlight>
              <a:latin typeface="Roboto"/>
              <a:ea typeface="Roboto"/>
              <a:cs typeface="Roboto"/>
              <a:sym typeface="Roboto"/>
            </a:endParaRPr>
          </a:p>
          <a:p>
            <a:pPr indent="0" lvl="0" marL="0" rtl="0" algn="l">
              <a:spcBef>
                <a:spcPts val="0"/>
              </a:spcBef>
              <a:spcAft>
                <a:spcPts val="0"/>
              </a:spcAft>
              <a:buNone/>
            </a:pPr>
            <a:r>
              <a:t/>
            </a:r>
            <a:endParaRPr sz="1200">
              <a:highlight>
                <a:srgbClr val="F9F9FA"/>
              </a:highlight>
              <a:latin typeface="Roboto"/>
              <a:ea typeface="Roboto"/>
              <a:cs typeface="Roboto"/>
              <a:sym typeface="Roboto"/>
            </a:endParaRPr>
          </a:p>
          <a:p>
            <a:pPr indent="-304800" lvl="0" marL="457200" rtl="0" algn="l">
              <a:spcBef>
                <a:spcPts val="0"/>
              </a:spcBef>
              <a:spcAft>
                <a:spcPts val="0"/>
              </a:spcAft>
              <a:buSzPts val="1200"/>
              <a:buFont typeface="Roboto"/>
              <a:buChar char="-"/>
            </a:pPr>
            <a:r>
              <a:rPr lang="en" sz="1200">
                <a:highlight>
                  <a:srgbClr val="F9F9FA"/>
                </a:highlight>
                <a:latin typeface="Roboto"/>
                <a:ea typeface="Roboto"/>
                <a:cs typeface="Roboto"/>
                <a:sym typeface="Roboto"/>
              </a:rPr>
              <a:t>Software as a service through their desktop environment; used in the browser</a:t>
            </a:r>
            <a:endParaRPr sz="1200">
              <a:highlight>
                <a:srgbClr val="F9F9FA"/>
              </a:highlight>
              <a:latin typeface="Roboto"/>
              <a:ea typeface="Roboto"/>
              <a:cs typeface="Roboto"/>
              <a:sym typeface="Roboto"/>
            </a:endParaRPr>
          </a:p>
          <a:p>
            <a:pPr indent="-304800" lvl="0" marL="457200" rtl="0" algn="l">
              <a:spcBef>
                <a:spcPts val="0"/>
              </a:spcBef>
              <a:spcAft>
                <a:spcPts val="0"/>
              </a:spcAft>
              <a:buSzPts val="1200"/>
              <a:buFont typeface="Roboto"/>
              <a:buChar char="-"/>
            </a:pPr>
            <a:r>
              <a:rPr lang="en" sz="1200">
                <a:highlight>
                  <a:srgbClr val="F9F9FA"/>
                </a:highlight>
                <a:latin typeface="Roboto"/>
                <a:ea typeface="Roboto"/>
                <a:cs typeface="Roboto"/>
                <a:sym typeface="Roboto"/>
              </a:rPr>
              <a:t>Encrypted messaging system</a:t>
            </a:r>
            <a:endParaRPr sz="1200">
              <a:highlight>
                <a:srgbClr val="F9F9FA"/>
              </a:highlight>
              <a:latin typeface="Roboto"/>
              <a:ea typeface="Roboto"/>
              <a:cs typeface="Roboto"/>
              <a:sym typeface="Roboto"/>
            </a:endParaRPr>
          </a:p>
          <a:p>
            <a:pPr indent="-304800" lvl="0" marL="457200" rtl="0" algn="l">
              <a:spcBef>
                <a:spcPts val="0"/>
              </a:spcBef>
              <a:spcAft>
                <a:spcPts val="0"/>
              </a:spcAft>
              <a:buSzPts val="1200"/>
              <a:buFont typeface="Roboto"/>
              <a:buChar char="-"/>
            </a:pPr>
            <a:r>
              <a:t/>
            </a:r>
            <a:endParaRPr sz="1200">
              <a:highlight>
                <a:srgbClr val="F9F9FA"/>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b="1" lang="en" sz="1200">
                <a:latin typeface="Muli"/>
                <a:ea typeface="Muli"/>
                <a:cs typeface="Muli"/>
                <a:sym typeface="Muli"/>
              </a:rPr>
              <a:t>Buyer Power</a:t>
            </a:r>
            <a:endParaRPr b="1" sz="1200">
              <a:latin typeface="Muli"/>
              <a:ea typeface="Muli"/>
              <a:cs typeface="Muli"/>
              <a:sym typeface="Muli"/>
            </a:endParaRPr>
          </a:p>
          <a:p>
            <a:pPr indent="0" lvl="0" marL="0" rtl="0" algn="l">
              <a:lnSpc>
                <a:spcPct val="115000"/>
              </a:lnSpc>
              <a:spcBef>
                <a:spcPts val="600"/>
              </a:spcBef>
              <a:spcAft>
                <a:spcPts val="0"/>
              </a:spcAft>
              <a:buNone/>
            </a:pPr>
            <a:r>
              <a:rPr lang="en" sz="1200">
                <a:latin typeface="Muli"/>
                <a:ea typeface="Muli"/>
                <a:cs typeface="Muli"/>
                <a:sym typeface="Muli"/>
              </a:rPr>
              <a:t>The vast amount of businesses with security needs paired with high switching costs creates a landscape where Blackberry has power over buyers</a:t>
            </a:r>
            <a:endParaRPr sz="1200">
              <a:latin typeface="Muli"/>
              <a:ea typeface="Muli"/>
              <a:cs typeface="Muli"/>
              <a:sym typeface="Muli"/>
            </a:endParaRPr>
          </a:p>
          <a:p>
            <a:pPr indent="0" lvl="0" marL="0" rtl="0" algn="l">
              <a:lnSpc>
                <a:spcPct val="115000"/>
              </a:lnSpc>
              <a:spcBef>
                <a:spcPts val="600"/>
              </a:spcBef>
              <a:spcAft>
                <a:spcPts val="0"/>
              </a:spcAft>
              <a:buNone/>
            </a:pPr>
            <a:r>
              <a:rPr b="1" lang="en" sz="1200">
                <a:latin typeface="Muli"/>
                <a:ea typeface="Muli"/>
                <a:cs typeface="Muli"/>
                <a:sym typeface="Muli"/>
              </a:rPr>
              <a:t>Rivalry</a:t>
            </a:r>
            <a:endParaRPr b="1" sz="1200">
              <a:latin typeface="Muli"/>
              <a:ea typeface="Muli"/>
              <a:cs typeface="Muli"/>
              <a:sym typeface="Muli"/>
            </a:endParaRPr>
          </a:p>
          <a:p>
            <a:pPr indent="0" lvl="0" marL="0" rtl="0" algn="l">
              <a:lnSpc>
                <a:spcPct val="115000"/>
              </a:lnSpc>
              <a:spcBef>
                <a:spcPts val="600"/>
              </a:spcBef>
              <a:spcAft>
                <a:spcPts val="0"/>
              </a:spcAft>
              <a:buNone/>
            </a:pPr>
            <a:r>
              <a:rPr lang="en" sz="1200">
                <a:latin typeface="Muli"/>
                <a:ea typeface="Muli"/>
                <a:cs typeface="Muli"/>
                <a:sym typeface="Muli"/>
              </a:rPr>
              <a:t>This industry is highly competitive and this competition has an adverse effect on Blackberry’s revenue </a:t>
            </a:r>
            <a:endParaRPr sz="1200">
              <a:latin typeface="Muli"/>
              <a:ea typeface="Muli"/>
              <a:cs typeface="Muli"/>
              <a:sym typeface="Muli"/>
            </a:endParaRPr>
          </a:p>
          <a:p>
            <a:pPr indent="0" lvl="0" marL="0" rtl="0" algn="l">
              <a:lnSpc>
                <a:spcPct val="115000"/>
              </a:lnSpc>
              <a:spcBef>
                <a:spcPts val="600"/>
              </a:spcBef>
              <a:spcAft>
                <a:spcPts val="0"/>
              </a:spcAft>
              <a:buNone/>
            </a:pPr>
            <a:r>
              <a:t/>
            </a:r>
            <a:endParaRPr sz="1200">
              <a:latin typeface="Muli"/>
              <a:ea typeface="Muli"/>
              <a:cs typeface="Muli"/>
              <a:sym typeface="Muli"/>
            </a:endParaRPr>
          </a:p>
          <a:p>
            <a:pPr indent="0" lvl="0" marL="0" rtl="0" algn="l">
              <a:lnSpc>
                <a:spcPct val="115000"/>
              </a:lnSpc>
              <a:spcBef>
                <a:spcPts val="600"/>
              </a:spcBef>
              <a:spcAft>
                <a:spcPts val="0"/>
              </a:spcAft>
              <a:buNone/>
            </a:pPr>
            <a:r>
              <a:rPr b="1" lang="en" sz="1200">
                <a:latin typeface="Muli"/>
                <a:ea typeface="Muli"/>
                <a:cs typeface="Muli"/>
                <a:sym typeface="Muli"/>
              </a:rPr>
              <a:t>Substitutes</a:t>
            </a:r>
            <a:endParaRPr b="1" sz="1200">
              <a:latin typeface="Muli"/>
              <a:ea typeface="Muli"/>
              <a:cs typeface="Muli"/>
              <a:sym typeface="Muli"/>
            </a:endParaRPr>
          </a:p>
          <a:p>
            <a:pPr indent="0" lvl="0" marL="0" rtl="0" algn="l">
              <a:lnSpc>
                <a:spcPct val="115000"/>
              </a:lnSpc>
              <a:spcBef>
                <a:spcPts val="600"/>
              </a:spcBef>
              <a:spcAft>
                <a:spcPts val="0"/>
              </a:spcAft>
              <a:buNone/>
            </a:pPr>
            <a:r>
              <a:rPr lang="en" sz="1200">
                <a:latin typeface="Muli"/>
                <a:ea typeface="Muli"/>
                <a:cs typeface="Muli"/>
                <a:sym typeface="Muli"/>
              </a:rPr>
              <a:t>There are hardly any true substitutes to corporate data security asides from switching to a paper only operation </a:t>
            </a:r>
            <a:endParaRPr sz="1200">
              <a:latin typeface="Muli"/>
              <a:ea typeface="Muli"/>
              <a:cs typeface="Muli"/>
              <a:sym typeface="Muli"/>
            </a:endParaRPr>
          </a:p>
          <a:p>
            <a:pPr indent="0" lvl="0" marL="0" rtl="0" algn="l">
              <a:lnSpc>
                <a:spcPct val="115000"/>
              </a:lnSpc>
              <a:spcBef>
                <a:spcPts val="600"/>
              </a:spcBef>
              <a:spcAft>
                <a:spcPts val="0"/>
              </a:spcAft>
              <a:buNone/>
            </a:pPr>
            <a:r>
              <a:rPr b="1" lang="en" sz="1200">
                <a:latin typeface="Muli"/>
                <a:ea typeface="Muli"/>
                <a:cs typeface="Muli"/>
                <a:sym typeface="Muli"/>
              </a:rPr>
              <a:t>Supplier Power</a:t>
            </a:r>
            <a:endParaRPr b="1" sz="1200">
              <a:latin typeface="Muli"/>
              <a:ea typeface="Muli"/>
              <a:cs typeface="Muli"/>
              <a:sym typeface="Muli"/>
            </a:endParaRPr>
          </a:p>
          <a:p>
            <a:pPr indent="0" lvl="0" marL="0" rtl="0" algn="l">
              <a:lnSpc>
                <a:spcPct val="115000"/>
              </a:lnSpc>
              <a:spcBef>
                <a:spcPts val="600"/>
              </a:spcBef>
              <a:spcAft>
                <a:spcPts val="0"/>
              </a:spcAft>
              <a:buNone/>
            </a:pPr>
            <a:r>
              <a:rPr lang="en" sz="1200">
                <a:latin typeface="Muli"/>
                <a:ea typeface="Muli"/>
                <a:cs typeface="Muli"/>
                <a:sym typeface="Muli"/>
              </a:rPr>
              <a:t>This industry has a very limited supply chain which reduces their importance and power over Blackberry</a:t>
            </a:r>
            <a:endParaRPr sz="1200">
              <a:latin typeface="Muli"/>
              <a:ea typeface="Muli"/>
              <a:cs typeface="Muli"/>
              <a:sym typeface="Muli"/>
            </a:endParaRPr>
          </a:p>
          <a:p>
            <a:pPr indent="0" lvl="0" marL="0" rtl="0" algn="l">
              <a:lnSpc>
                <a:spcPct val="115000"/>
              </a:lnSpc>
              <a:spcBef>
                <a:spcPts val="600"/>
              </a:spcBef>
              <a:spcAft>
                <a:spcPts val="0"/>
              </a:spcAft>
              <a:buNone/>
            </a:pPr>
            <a:r>
              <a:rPr b="1" lang="en" sz="1200">
                <a:latin typeface="Muli"/>
                <a:ea typeface="Muli"/>
                <a:cs typeface="Muli"/>
                <a:sym typeface="Muli"/>
              </a:rPr>
              <a:t>Threat of New Entrants</a:t>
            </a:r>
            <a:endParaRPr b="1" sz="1200">
              <a:latin typeface="Muli"/>
              <a:ea typeface="Muli"/>
              <a:cs typeface="Muli"/>
              <a:sym typeface="Muli"/>
            </a:endParaRPr>
          </a:p>
          <a:p>
            <a:pPr indent="0" lvl="0" marL="0" rtl="0" algn="l">
              <a:lnSpc>
                <a:spcPct val="115000"/>
              </a:lnSpc>
              <a:spcBef>
                <a:spcPts val="600"/>
              </a:spcBef>
              <a:spcAft>
                <a:spcPts val="0"/>
              </a:spcAft>
              <a:buNone/>
            </a:pPr>
            <a:r>
              <a:rPr lang="en" sz="1200">
                <a:latin typeface="Muli"/>
                <a:ea typeface="Muli"/>
                <a:cs typeface="Muli"/>
                <a:sym typeface="Muli"/>
              </a:rPr>
              <a:t>The capital requirements to enter this industry are extremely high which drastically lowers the risk of a new competitor dominating the space</a:t>
            </a:r>
            <a:endParaRPr sz="1200">
              <a:latin typeface="Muli"/>
              <a:ea typeface="Muli"/>
              <a:cs typeface="Muli"/>
              <a:sym typeface="Muli"/>
            </a:endParaRPr>
          </a:p>
          <a:p>
            <a:pPr indent="0" lvl="0" marL="0" rtl="0" algn="l">
              <a:lnSpc>
                <a:spcPct val="115000"/>
              </a:lnSpc>
              <a:spcBef>
                <a:spcPts val="600"/>
              </a:spcBef>
              <a:spcAft>
                <a:spcPts val="0"/>
              </a:spcAft>
              <a:buNone/>
            </a:pPr>
            <a:r>
              <a:t/>
            </a:r>
            <a:endParaRPr sz="1200">
              <a:latin typeface="Muli"/>
              <a:ea typeface="Muli"/>
              <a:cs typeface="Muli"/>
              <a:sym typeface="Mul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7520e5ca20_2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520e5ca2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5ed75ccf_08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5ed75ccf_0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7507f7a802_1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507f7a80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7507f7a802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507f7a80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0" r="0" t="0"/>
          <a:stretch/>
        </p:blipFill>
        <p:spPr>
          <a:xfrm>
            <a:off x="0" y="-25"/>
            <a:ext cx="9143957" cy="5143500"/>
          </a:xfrm>
          <a:prstGeom prst="rect">
            <a:avLst/>
          </a:prstGeom>
          <a:noFill/>
          <a:ln>
            <a:noFill/>
          </a:ln>
        </p:spPr>
      </p:pic>
      <p:sp>
        <p:nvSpPr>
          <p:cNvPr id="11" name="Google Shape;11;p2"/>
          <p:cNvSpPr txBox="1"/>
          <p:nvPr>
            <p:ph type="ctrTitle"/>
          </p:nvPr>
        </p:nvSpPr>
        <p:spPr>
          <a:xfrm>
            <a:off x="685800" y="1991825"/>
            <a:ext cx="4539000" cy="1159800"/>
          </a:xfrm>
          <a:prstGeom prst="rect">
            <a:avLst/>
          </a:prstGeom>
        </p:spPr>
        <p:txBody>
          <a:bodyPr anchorCtr="0" anchor="ctr" bIns="0" lIns="0" spcFirstLastPara="1" rIns="0" wrap="square" tIns="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Big circuit">
  <p:cSld name="BLANK_1">
    <p:spTree>
      <p:nvGrpSpPr>
        <p:cNvPr id="51" name="Shape 51"/>
        <p:cNvGrpSpPr/>
        <p:nvPr/>
      </p:nvGrpSpPr>
      <p:grpSpPr>
        <a:xfrm>
          <a:off x="0" y="0"/>
          <a:ext cx="0" cy="0"/>
          <a:chOff x="0" y="0"/>
          <a:chExt cx="0" cy="0"/>
        </a:xfrm>
      </p:grpSpPr>
      <p:pic>
        <p:nvPicPr>
          <p:cNvPr id="52" name="Google Shape;52;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3" name="Google Shape;53;p1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_1">
    <p:spTree>
      <p:nvGrpSpPr>
        <p:cNvPr id="54" name="Shape 54"/>
        <p:cNvGrpSpPr/>
        <p:nvPr/>
      </p:nvGrpSpPr>
      <p:grpSpPr>
        <a:xfrm>
          <a:off x="0" y="0"/>
          <a:ext cx="0" cy="0"/>
          <a:chOff x="0" y="0"/>
          <a:chExt cx="0" cy="0"/>
        </a:xfrm>
      </p:grpSpPr>
      <p:sp>
        <p:nvSpPr>
          <p:cNvPr id="55" name="Google Shape;55;p1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ctrTitle"/>
          </p:nvPr>
        </p:nvSpPr>
        <p:spPr>
          <a:xfrm>
            <a:off x="685800" y="1659550"/>
            <a:ext cx="4263900" cy="1159800"/>
          </a:xfrm>
          <a:prstGeom prst="rect">
            <a:avLst/>
          </a:prstGeom>
        </p:spPr>
        <p:txBody>
          <a:bodyPr anchorCtr="0" anchor="b" bIns="0" lIns="0" spcFirstLastPara="1" rIns="0" wrap="square" tIns="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5" name="Google Shape;15;p3"/>
          <p:cNvSpPr txBox="1"/>
          <p:nvPr>
            <p:ph idx="1" type="subTitle"/>
          </p:nvPr>
        </p:nvSpPr>
        <p:spPr>
          <a:xfrm>
            <a:off x="685800" y="2916254"/>
            <a:ext cx="4263900" cy="784800"/>
          </a:xfrm>
          <a:prstGeom prst="rect">
            <a:avLst/>
          </a:prstGeom>
        </p:spPr>
        <p:txBody>
          <a:bodyPr anchorCtr="0" anchor="t" bIns="0" lIns="0" spcFirstLastPara="1" rIns="0" wrap="square" tIns="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6" name="Shape 16"/>
        <p:cNvGrpSpPr/>
        <p:nvPr/>
      </p:nvGrpSpPr>
      <p:grpSpPr>
        <a:xfrm>
          <a:off x="0" y="0"/>
          <a:ext cx="0" cy="0"/>
          <a:chOff x="0" y="0"/>
          <a:chExt cx="0" cy="0"/>
        </a:xfrm>
      </p:grpSpPr>
      <p:pic>
        <p:nvPicPr>
          <p:cNvPr id="17" name="Google Shape;17;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 name="Google Shape;18;p4"/>
          <p:cNvSpPr/>
          <p:nvPr/>
        </p:nvSpPr>
        <p:spPr>
          <a:xfrm>
            <a:off x="42525" y="42525"/>
            <a:ext cx="2000100" cy="2000100"/>
          </a:xfrm>
          <a:prstGeom prst="ellipse">
            <a:avLst/>
          </a:prstGeom>
          <a:gradFill>
            <a:gsLst>
              <a:gs pos="0">
                <a:srgbClr val="00FFFF">
                  <a:alpha val="54117"/>
                </a:srgbClr>
              </a:gs>
              <a:gs pos="73000">
                <a:srgbClr val="00FFFF">
                  <a:alpha val="0"/>
                </a:srgbClr>
              </a:gs>
              <a:gs pos="100000">
                <a:srgbClr val="00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idx="1" type="body"/>
          </p:nvPr>
        </p:nvSpPr>
        <p:spPr>
          <a:xfrm>
            <a:off x="1343850" y="866400"/>
            <a:ext cx="4185600" cy="3693600"/>
          </a:xfrm>
          <a:prstGeom prst="rect">
            <a:avLst/>
          </a:prstGeom>
        </p:spPr>
        <p:txBody>
          <a:bodyPr anchorCtr="0" anchor="t" bIns="0" lIns="0" spcFirstLastPara="1" rIns="0" wrap="square" tIns="0">
            <a:noAutofit/>
          </a:bodyPr>
          <a:lstStyle>
            <a:lvl1pPr indent="-419100" lvl="0" marL="457200" rtl="0">
              <a:spcBef>
                <a:spcPts val="600"/>
              </a:spcBef>
              <a:spcAft>
                <a:spcPts val="0"/>
              </a:spcAft>
              <a:buSzPts val="3000"/>
              <a:buFont typeface="Lexend Deca"/>
              <a:buChar char="⬡"/>
              <a:defRPr sz="3000">
                <a:latin typeface="Lexend Deca"/>
                <a:ea typeface="Lexend Deca"/>
                <a:cs typeface="Lexend Deca"/>
                <a:sym typeface="Lexend Deca"/>
              </a:defRPr>
            </a:lvl1pPr>
            <a:lvl2pPr indent="-419100" lvl="1" marL="914400" rtl="0">
              <a:spcBef>
                <a:spcPts val="0"/>
              </a:spcBef>
              <a:spcAft>
                <a:spcPts val="0"/>
              </a:spcAft>
              <a:buSzPts val="3000"/>
              <a:buFont typeface="Lexend Deca"/>
              <a:buChar char="∙"/>
              <a:defRPr sz="3000">
                <a:latin typeface="Lexend Deca"/>
                <a:ea typeface="Lexend Deca"/>
                <a:cs typeface="Lexend Deca"/>
                <a:sym typeface="Lexend Deca"/>
              </a:defRPr>
            </a:lvl2pPr>
            <a:lvl3pPr indent="-419100" lvl="2" marL="1371600" rtl="0">
              <a:spcBef>
                <a:spcPts val="0"/>
              </a:spcBef>
              <a:spcAft>
                <a:spcPts val="0"/>
              </a:spcAft>
              <a:buSzPts val="3000"/>
              <a:buFont typeface="Lexend Deca"/>
              <a:buChar char="∙"/>
              <a:defRPr sz="3000">
                <a:latin typeface="Lexend Deca"/>
                <a:ea typeface="Lexend Deca"/>
                <a:cs typeface="Lexend Deca"/>
                <a:sym typeface="Lexend Deca"/>
              </a:defRPr>
            </a:lvl3pPr>
            <a:lvl4pPr indent="-419100" lvl="3" marL="1828800" rtl="0">
              <a:spcBef>
                <a:spcPts val="0"/>
              </a:spcBef>
              <a:spcAft>
                <a:spcPts val="0"/>
              </a:spcAft>
              <a:buSzPts val="3000"/>
              <a:buFont typeface="Lexend Deca"/>
              <a:buChar char="●"/>
              <a:defRPr sz="3000">
                <a:latin typeface="Lexend Deca"/>
                <a:ea typeface="Lexend Deca"/>
                <a:cs typeface="Lexend Deca"/>
                <a:sym typeface="Lexend Deca"/>
              </a:defRPr>
            </a:lvl4pPr>
            <a:lvl5pPr indent="-419100" lvl="4" marL="2286000" rtl="0">
              <a:spcBef>
                <a:spcPts val="0"/>
              </a:spcBef>
              <a:spcAft>
                <a:spcPts val="0"/>
              </a:spcAft>
              <a:buSzPts val="3000"/>
              <a:buFont typeface="Lexend Deca"/>
              <a:buChar char="○"/>
              <a:defRPr sz="3000">
                <a:latin typeface="Lexend Deca"/>
                <a:ea typeface="Lexend Deca"/>
                <a:cs typeface="Lexend Deca"/>
                <a:sym typeface="Lexend Deca"/>
              </a:defRPr>
            </a:lvl5pPr>
            <a:lvl6pPr indent="-419100" lvl="5" marL="2743200" rtl="0">
              <a:spcBef>
                <a:spcPts val="0"/>
              </a:spcBef>
              <a:spcAft>
                <a:spcPts val="0"/>
              </a:spcAft>
              <a:buSzPts val="3000"/>
              <a:buFont typeface="Lexend Deca"/>
              <a:buChar char="■"/>
              <a:defRPr sz="3000">
                <a:latin typeface="Lexend Deca"/>
                <a:ea typeface="Lexend Deca"/>
                <a:cs typeface="Lexend Deca"/>
                <a:sym typeface="Lexend Deca"/>
              </a:defRPr>
            </a:lvl6pPr>
            <a:lvl7pPr indent="-419100" lvl="6" marL="3200400" rtl="0">
              <a:spcBef>
                <a:spcPts val="0"/>
              </a:spcBef>
              <a:spcAft>
                <a:spcPts val="0"/>
              </a:spcAft>
              <a:buSzPts val="3000"/>
              <a:buFont typeface="Lexend Deca"/>
              <a:buChar char="●"/>
              <a:defRPr sz="3000">
                <a:latin typeface="Lexend Deca"/>
                <a:ea typeface="Lexend Deca"/>
                <a:cs typeface="Lexend Deca"/>
                <a:sym typeface="Lexend Deca"/>
              </a:defRPr>
            </a:lvl7pPr>
            <a:lvl8pPr indent="-419100" lvl="7" marL="3657600" rtl="0">
              <a:spcBef>
                <a:spcPts val="0"/>
              </a:spcBef>
              <a:spcAft>
                <a:spcPts val="0"/>
              </a:spcAft>
              <a:buSzPts val="3000"/>
              <a:buFont typeface="Lexend Deca"/>
              <a:buChar char="○"/>
              <a:defRPr sz="3000">
                <a:latin typeface="Lexend Deca"/>
                <a:ea typeface="Lexend Deca"/>
                <a:cs typeface="Lexend Deca"/>
                <a:sym typeface="Lexend Deca"/>
              </a:defRPr>
            </a:lvl8pPr>
            <a:lvl9pPr indent="-419100" lvl="8" marL="4114800">
              <a:spcBef>
                <a:spcPts val="0"/>
              </a:spcBef>
              <a:spcAft>
                <a:spcPts val="0"/>
              </a:spcAft>
              <a:buSzPts val="3000"/>
              <a:buFont typeface="Lexend Deca"/>
              <a:buChar char="■"/>
              <a:defRPr sz="3000">
                <a:latin typeface="Lexend Deca"/>
                <a:ea typeface="Lexend Deca"/>
                <a:cs typeface="Lexend Deca"/>
                <a:sym typeface="Lexend Deca"/>
              </a:defRPr>
            </a:lvl9pPr>
          </a:lstStyle>
          <a:p/>
        </p:txBody>
      </p:sp>
      <p:sp>
        <p:nvSpPr>
          <p:cNvPr id="20" name="Google Shape;20;p4"/>
          <p:cNvSpPr txBox="1"/>
          <p:nvPr/>
        </p:nvSpPr>
        <p:spPr>
          <a:xfrm>
            <a:off x="826414" y="656117"/>
            <a:ext cx="6138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200">
                <a:solidFill>
                  <a:schemeClr val="lt1"/>
                </a:solidFill>
                <a:latin typeface="Muli"/>
                <a:ea typeface="Muli"/>
                <a:cs typeface="Muli"/>
                <a:sym typeface="Muli"/>
              </a:rPr>
              <a:t>“</a:t>
            </a:r>
            <a:endParaRPr sz="7200">
              <a:solidFill>
                <a:schemeClr val="lt1"/>
              </a:solidFill>
              <a:latin typeface="Muli"/>
              <a:ea typeface="Muli"/>
              <a:cs typeface="Muli"/>
              <a:sym typeface="Muli"/>
            </a:endParaRPr>
          </a:p>
        </p:txBody>
      </p:sp>
      <p:sp>
        <p:nvSpPr>
          <p:cNvPr id="21" name="Google Shape;21;p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580550" y="1352550"/>
            <a:ext cx="6014400" cy="3161700"/>
          </a:xfrm>
          <a:prstGeom prst="rect">
            <a:avLst/>
          </a:prstGeom>
        </p:spPr>
        <p:txBody>
          <a:bodyPr anchorCtr="0" anchor="t" bIns="0" lIns="0" spcFirstLastPara="1" rIns="0" wrap="square" tIns="0">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26" name="Google Shape;26;p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7"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 name="Google Shape;29;p6"/>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 type="body"/>
          </p:nvPr>
        </p:nvSpPr>
        <p:spPr>
          <a:xfrm>
            <a:off x="580550"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1" name="Google Shape;31;p6"/>
          <p:cNvSpPr txBox="1"/>
          <p:nvPr>
            <p:ph idx="2" type="body"/>
          </p:nvPr>
        </p:nvSpPr>
        <p:spPr>
          <a:xfrm>
            <a:off x="3753943"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2" name="Google Shape;32;p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3"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5" name="Google Shape;35;p7"/>
          <p:cNvSpPr txBox="1"/>
          <p:nvPr>
            <p:ph type="title"/>
          </p:nvPr>
        </p:nvSpPr>
        <p:spPr>
          <a:xfrm>
            <a:off x="580550" y="205975"/>
            <a:ext cx="6405600" cy="8574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6" name="Google Shape;36;p7"/>
          <p:cNvSpPr txBox="1"/>
          <p:nvPr>
            <p:ph idx="1" type="body"/>
          </p:nvPr>
        </p:nvSpPr>
        <p:spPr>
          <a:xfrm>
            <a:off x="580550"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7" name="Google Shape;37;p7"/>
          <p:cNvSpPr txBox="1"/>
          <p:nvPr>
            <p:ph idx="2" type="body"/>
          </p:nvPr>
        </p:nvSpPr>
        <p:spPr>
          <a:xfrm>
            <a:off x="2780447"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8" name="Google Shape;38;p7"/>
          <p:cNvSpPr txBox="1"/>
          <p:nvPr>
            <p:ph idx="3" type="body"/>
          </p:nvPr>
        </p:nvSpPr>
        <p:spPr>
          <a:xfrm>
            <a:off x="4980344"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9" name="Google Shape;39;p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3" name="Google Shape;43;p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pic>
        <p:nvPicPr>
          <p:cNvPr id="45" name="Google Shape;45;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6" name="Google Shape;46;p9"/>
          <p:cNvSpPr txBox="1"/>
          <p:nvPr>
            <p:ph idx="1" type="body"/>
          </p:nvPr>
        </p:nvSpPr>
        <p:spPr>
          <a:xfrm>
            <a:off x="580550" y="4406300"/>
            <a:ext cx="6135900" cy="519600"/>
          </a:xfrm>
          <a:prstGeom prst="rect">
            <a:avLst/>
          </a:prstGeom>
        </p:spPr>
        <p:txBody>
          <a:bodyPr anchorCtr="0" anchor="t" bIns="0" lIns="0" spcFirstLastPara="1" rIns="0" wrap="square" tIns="0">
            <a:noAutofit/>
          </a:bodyPr>
          <a:lstStyle>
            <a:lvl1pPr indent="-228600" lvl="0" marL="457200">
              <a:spcBef>
                <a:spcPts val="360"/>
              </a:spcBef>
              <a:spcAft>
                <a:spcPts val="0"/>
              </a:spcAft>
              <a:buSzPts val="1400"/>
              <a:buNone/>
              <a:defRPr sz="1400"/>
            </a:lvl1pPr>
          </a:lstStyle>
          <a:p/>
        </p:txBody>
      </p:sp>
      <p:sp>
        <p:nvSpPr>
          <p:cNvPr id="47" name="Google Shape;47;p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Small circuit" type="blank">
  <p:cSld name="BLANK">
    <p:spTree>
      <p:nvGrpSpPr>
        <p:cNvPr id="48"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rgbClr val="A458FF"/>
            </a:gs>
            <a:gs pos="39000">
              <a:srgbClr val="3544FF"/>
            </a:gs>
            <a:gs pos="100000">
              <a:srgbClr val="0A2F9E"/>
            </a:gs>
          </a:gsLst>
          <a:lin ang="8100019"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80550" y="205975"/>
            <a:ext cx="6014400" cy="8574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9pPr>
          </a:lstStyle>
          <a:p/>
        </p:txBody>
      </p:sp>
      <p:sp>
        <p:nvSpPr>
          <p:cNvPr id="7" name="Google Shape;7;p1"/>
          <p:cNvSpPr txBox="1"/>
          <p:nvPr>
            <p:ph idx="1" type="body"/>
          </p:nvPr>
        </p:nvSpPr>
        <p:spPr>
          <a:xfrm>
            <a:off x="580550" y="1352550"/>
            <a:ext cx="6014400" cy="3161700"/>
          </a:xfrm>
          <a:prstGeom prst="rect">
            <a:avLst/>
          </a:prstGeom>
          <a:noFill/>
          <a:ln>
            <a:noFill/>
          </a:ln>
        </p:spPr>
        <p:txBody>
          <a:bodyPr anchorCtr="0" anchor="t" bIns="0" lIns="0" spcFirstLastPara="1" rIns="0" wrap="square" tIns="0">
            <a:noAutofit/>
          </a:bodyPr>
          <a:lstStyle>
            <a:lvl1pPr indent="-342900" lvl="0" marL="4572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indent="-381000" lvl="1" marL="9144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indent="-381000" lvl="2" marL="13716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indent="-381000" lvl="3" marL="1828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indent="-381000" lvl="4" marL="2286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indent="-381000" lvl="5" marL="27432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indent="-381000" lvl="6" marL="32004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indent="-381000" lvl="7" marL="36576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indent="-381000" lvl="8" marL="4114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22.jpg"/><Relationship Id="rId5" Type="http://schemas.openxmlformats.org/officeDocument/2006/relationships/image" Target="../media/image10.jpg"/><Relationship Id="rId6" Type="http://schemas.openxmlformats.org/officeDocument/2006/relationships/image" Target="../media/image11.jpg"/><Relationship Id="rId7"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3"/>
          <p:cNvPicPr preferRelativeResize="0"/>
          <p:nvPr/>
        </p:nvPicPr>
        <p:blipFill>
          <a:blip r:embed="rId3">
            <a:alphaModFix/>
          </a:blip>
          <a:stretch>
            <a:fillRect/>
          </a:stretch>
        </p:blipFill>
        <p:spPr>
          <a:xfrm>
            <a:off x="6046875" y="1050906"/>
            <a:ext cx="1782850" cy="2031750"/>
          </a:xfrm>
          <a:prstGeom prst="rect">
            <a:avLst/>
          </a:prstGeom>
          <a:noFill/>
          <a:ln>
            <a:noFill/>
          </a:ln>
        </p:spPr>
      </p:pic>
      <p:pic>
        <p:nvPicPr>
          <p:cNvPr id="61" name="Google Shape;61;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2" name="Google Shape;62;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3" name="Google Shape;63;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4" name="Google Shape;64;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5" name="Google Shape;65;p13"/>
          <p:cNvPicPr preferRelativeResize="0"/>
          <p:nvPr/>
        </p:nvPicPr>
        <p:blipFill>
          <a:blip r:embed="rId7">
            <a:alphaModFix/>
          </a:blip>
          <a:stretch>
            <a:fillRect/>
          </a:stretch>
        </p:blipFill>
        <p:spPr>
          <a:xfrm>
            <a:off x="8664593" y="3757882"/>
            <a:ext cx="321850" cy="448425"/>
          </a:xfrm>
          <a:prstGeom prst="rect">
            <a:avLst/>
          </a:prstGeom>
          <a:noFill/>
          <a:ln>
            <a:noFill/>
          </a:ln>
        </p:spPr>
      </p:pic>
      <p:sp>
        <p:nvSpPr>
          <p:cNvPr id="66" name="Google Shape;66;p13"/>
          <p:cNvSpPr txBox="1"/>
          <p:nvPr/>
        </p:nvSpPr>
        <p:spPr>
          <a:xfrm>
            <a:off x="557650" y="4034575"/>
            <a:ext cx="1595700" cy="4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Muli"/>
                <a:ea typeface="Muli"/>
                <a:cs typeface="Muli"/>
                <a:sym typeface="Muli"/>
              </a:rPr>
              <a:t>Team Vision</a:t>
            </a:r>
            <a:endParaRPr sz="1800">
              <a:solidFill>
                <a:srgbClr val="FFFFFF"/>
              </a:solidFill>
              <a:latin typeface="Muli"/>
              <a:ea typeface="Muli"/>
              <a:cs typeface="Muli"/>
              <a:sym typeface="Muli"/>
            </a:endParaRPr>
          </a:p>
        </p:txBody>
      </p:sp>
      <p:sp>
        <p:nvSpPr>
          <p:cNvPr id="67" name="Google Shape;67;p13"/>
          <p:cNvSpPr txBox="1"/>
          <p:nvPr/>
        </p:nvSpPr>
        <p:spPr>
          <a:xfrm>
            <a:off x="557650" y="2210700"/>
            <a:ext cx="5289000" cy="18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chemeClr val="lt1"/>
                </a:solidFill>
                <a:latin typeface="Lexend Deca"/>
                <a:ea typeface="Lexend Deca"/>
                <a:cs typeface="Lexend Deca"/>
                <a:sym typeface="Lexend Deca"/>
              </a:rPr>
              <a:t>Insights and Analysis on a Secure Future</a:t>
            </a:r>
            <a:endParaRPr sz="3300">
              <a:latin typeface="Lexend Deca"/>
              <a:ea typeface="Lexend Deca"/>
              <a:cs typeface="Lexend Deca"/>
              <a:sym typeface="Lexend Deca"/>
            </a:endParaRPr>
          </a:p>
        </p:txBody>
      </p:sp>
      <p:pic>
        <p:nvPicPr>
          <p:cNvPr id="68" name="Google Shape;68;p13"/>
          <p:cNvPicPr preferRelativeResize="0"/>
          <p:nvPr/>
        </p:nvPicPr>
        <p:blipFill>
          <a:blip r:embed="rId8">
            <a:alphaModFix/>
          </a:blip>
          <a:stretch>
            <a:fillRect/>
          </a:stretch>
        </p:blipFill>
        <p:spPr>
          <a:xfrm>
            <a:off x="734600" y="552275"/>
            <a:ext cx="3409927" cy="1658425"/>
          </a:xfrm>
          <a:prstGeom prst="rect">
            <a:avLst/>
          </a:prstGeom>
          <a:noFill/>
          <a:ln>
            <a:noFill/>
          </a:ln>
          <a:effectLst>
            <a:outerShdw blurRad="57150" rotWithShape="0" algn="bl" dir="1566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66" name="Google Shape;166;p22"/>
          <p:cNvSpPr txBox="1"/>
          <p:nvPr>
            <p:ph idx="4294967295" type="body"/>
          </p:nvPr>
        </p:nvSpPr>
        <p:spPr>
          <a:xfrm>
            <a:off x="345300" y="239975"/>
            <a:ext cx="7401000" cy="1159200"/>
          </a:xfrm>
          <a:prstGeom prst="rect">
            <a:avLst/>
          </a:prstGeom>
        </p:spPr>
        <p:txBody>
          <a:bodyPr anchorCtr="0" anchor="ctr" bIns="0" lIns="0" spcFirstLastPara="1" rIns="0" wrap="square" tIns="0">
            <a:noAutofit/>
          </a:bodyPr>
          <a:lstStyle/>
          <a:p>
            <a:pPr indent="0" lvl="0" marL="0" rtl="0" algn="l">
              <a:spcBef>
                <a:spcPts val="600"/>
              </a:spcBef>
              <a:spcAft>
                <a:spcPts val="0"/>
              </a:spcAft>
              <a:buNone/>
            </a:pPr>
            <a:r>
              <a:rPr lang="en">
                <a:latin typeface="Lexend Deca"/>
                <a:ea typeface="Lexend Deca"/>
                <a:cs typeface="Lexend Deca"/>
                <a:sym typeface="Lexend Deca"/>
              </a:rPr>
              <a:t>Recommendation #4</a:t>
            </a:r>
            <a:endParaRPr>
              <a:latin typeface="Lexend Deca"/>
              <a:ea typeface="Lexend Deca"/>
              <a:cs typeface="Lexend Deca"/>
              <a:sym typeface="Lexend Deca"/>
            </a:endParaRPr>
          </a:p>
          <a:p>
            <a:pPr indent="0" lvl="0" marL="0" rtl="0" algn="l">
              <a:spcBef>
                <a:spcPts val="600"/>
              </a:spcBef>
              <a:spcAft>
                <a:spcPts val="0"/>
              </a:spcAft>
              <a:buNone/>
            </a:pPr>
            <a:r>
              <a:rPr lang="en" sz="2000">
                <a:latin typeface="Muli"/>
                <a:ea typeface="Muli"/>
                <a:cs typeface="Muli"/>
                <a:sym typeface="Muli"/>
              </a:rPr>
              <a:t>Collaborate with Android Device Manufacturers</a:t>
            </a:r>
            <a:endParaRPr sz="2000">
              <a:latin typeface="Muli"/>
              <a:ea typeface="Muli"/>
              <a:cs typeface="Muli"/>
              <a:sym typeface="Muli"/>
            </a:endParaRPr>
          </a:p>
        </p:txBody>
      </p:sp>
      <p:pic>
        <p:nvPicPr>
          <p:cNvPr id="167" name="Google Shape;167;p22"/>
          <p:cNvPicPr preferRelativeResize="0"/>
          <p:nvPr/>
        </p:nvPicPr>
        <p:blipFill>
          <a:blip r:embed="rId3">
            <a:alphaModFix/>
          </a:blip>
          <a:stretch>
            <a:fillRect/>
          </a:stretch>
        </p:blipFill>
        <p:spPr>
          <a:xfrm>
            <a:off x="5045725" y="1646113"/>
            <a:ext cx="3620300" cy="2036425"/>
          </a:xfrm>
          <a:prstGeom prst="rect">
            <a:avLst/>
          </a:prstGeom>
          <a:noFill/>
          <a:ln>
            <a:noFill/>
          </a:ln>
        </p:spPr>
      </p:pic>
      <p:sp>
        <p:nvSpPr>
          <p:cNvPr id="168" name="Google Shape;168;p22"/>
          <p:cNvSpPr txBox="1"/>
          <p:nvPr/>
        </p:nvSpPr>
        <p:spPr>
          <a:xfrm>
            <a:off x="407175" y="1646125"/>
            <a:ext cx="3823800" cy="1714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600"/>
              </a:spcBef>
              <a:spcAft>
                <a:spcPts val="0"/>
              </a:spcAft>
              <a:buClr>
                <a:schemeClr val="lt1"/>
              </a:buClr>
              <a:buSzPts val="1400"/>
              <a:buFont typeface="Muli"/>
              <a:buChar char="●"/>
            </a:pPr>
            <a:r>
              <a:rPr lang="en">
                <a:solidFill>
                  <a:schemeClr val="lt1"/>
                </a:solidFill>
                <a:latin typeface="Muli"/>
                <a:ea typeface="Muli"/>
                <a:cs typeface="Muli"/>
                <a:sym typeface="Muli"/>
              </a:rPr>
              <a:t>Larger consumer base</a:t>
            </a:r>
            <a:endParaRPr>
              <a:solidFill>
                <a:schemeClr val="lt1"/>
              </a:solidFill>
              <a:latin typeface="Muli"/>
              <a:ea typeface="Muli"/>
              <a:cs typeface="Muli"/>
              <a:sym typeface="Muli"/>
            </a:endParaRPr>
          </a:p>
          <a:p>
            <a:pPr indent="-317500" lvl="1" marL="9144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Largest market share</a:t>
            </a:r>
            <a:endParaRPr>
              <a:solidFill>
                <a:schemeClr val="lt1"/>
              </a:solidFill>
              <a:latin typeface="Muli"/>
              <a:ea typeface="Muli"/>
              <a:cs typeface="Muli"/>
              <a:sym typeface="Muli"/>
            </a:endParaRPr>
          </a:p>
          <a:p>
            <a:pPr indent="-317500" lvl="1" marL="9144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Only open source OS that rivals Apple</a:t>
            </a:r>
            <a:endParaRPr>
              <a:solidFill>
                <a:schemeClr val="lt1"/>
              </a:solidFill>
              <a:latin typeface="Muli"/>
              <a:ea typeface="Muli"/>
              <a:cs typeface="Muli"/>
              <a:sym typeface="Muli"/>
            </a:endParaRPr>
          </a:p>
          <a:p>
            <a:pPr indent="-317500" lvl="0" marL="4572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Data privacy is important for android</a:t>
            </a:r>
            <a:endParaRPr>
              <a:solidFill>
                <a:schemeClr val="lt1"/>
              </a:solidFill>
              <a:latin typeface="Muli"/>
              <a:ea typeface="Muli"/>
              <a:cs typeface="Muli"/>
              <a:sym typeface="Muli"/>
            </a:endParaRPr>
          </a:p>
          <a:p>
            <a:pPr indent="-317500" lvl="1" marL="9144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Security breaches would harm customer’s trust</a:t>
            </a:r>
            <a:endParaRPr>
              <a:solidFill>
                <a:schemeClr val="lt1"/>
              </a:solidFill>
              <a:latin typeface="Muli"/>
              <a:ea typeface="Muli"/>
              <a:cs typeface="Muli"/>
              <a:sym typeface="Muli"/>
            </a:endParaRPr>
          </a:p>
          <a:p>
            <a:pPr indent="-317500" lvl="1" marL="9144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Reduce R&amp;D costs for android </a:t>
            </a:r>
            <a:endParaRPr>
              <a:solidFill>
                <a:schemeClr val="lt1"/>
              </a:solidFill>
              <a:latin typeface="Muli"/>
              <a:ea typeface="Muli"/>
              <a:cs typeface="Muli"/>
              <a:sym typeface="Muli"/>
            </a:endParaRPr>
          </a:p>
          <a:p>
            <a:pPr indent="-317500" lvl="0" marL="457200" rtl="0" algn="l">
              <a:lnSpc>
                <a:spcPct val="115000"/>
              </a:lnSpc>
              <a:spcBef>
                <a:spcPts val="0"/>
              </a:spcBef>
              <a:spcAft>
                <a:spcPts val="0"/>
              </a:spcAft>
              <a:buClr>
                <a:schemeClr val="lt1"/>
              </a:buClr>
              <a:buSzPts val="1400"/>
              <a:buFont typeface="Muli"/>
              <a:buChar char="●"/>
            </a:pPr>
            <a:r>
              <a:rPr lang="en">
                <a:solidFill>
                  <a:schemeClr val="lt1"/>
                </a:solidFill>
                <a:latin typeface="Muli"/>
                <a:ea typeface="Muli"/>
                <a:cs typeface="Muli"/>
                <a:sym typeface="Muli"/>
              </a:rPr>
              <a:t>Receive brand recognition </a:t>
            </a:r>
            <a:endParaRPr>
              <a:solidFill>
                <a:schemeClr val="lt1"/>
              </a:solidFill>
              <a:latin typeface="Muli"/>
              <a:ea typeface="Muli"/>
              <a:cs typeface="Muli"/>
              <a:sym typeface="Mul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3"/>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74" name="Google Shape;174;p23"/>
          <p:cNvSpPr txBox="1"/>
          <p:nvPr/>
        </p:nvSpPr>
        <p:spPr>
          <a:xfrm>
            <a:off x="1899650" y="1054025"/>
            <a:ext cx="5118900" cy="15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Muli"/>
              <a:ea typeface="Muli"/>
              <a:cs typeface="Muli"/>
              <a:sym typeface="Muli"/>
            </a:endParaRPr>
          </a:p>
        </p:txBody>
      </p:sp>
      <p:pic>
        <p:nvPicPr>
          <p:cNvPr id="175" name="Google Shape;175;p23"/>
          <p:cNvPicPr preferRelativeResize="0"/>
          <p:nvPr/>
        </p:nvPicPr>
        <p:blipFill>
          <a:blip r:embed="rId3">
            <a:alphaModFix/>
          </a:blip>
          <a:stretch>
            <a:fillRect/>
          </a:stretch>
        </p:blipFill>
        <p:spPr>
          <a:xfrm>
            <a:off x="1795388" y="685925"/>
            <a:ext cx="5553224" cy="2700800"/>
          </a:xfrm>
          <a:prstGeom prst="rect">
            <a:avLst/>
          </a:prstGeom>
          <a:noFill/>
          <a:ln>
            <a:noFill/>
          </a:ln>
          <a:effectLst>
            <a:outerShdw blurRad="57150" rotWithShape="0" algn="bl" dir="17940000" dist="19050">
              <a:srgbClr val="000000">
                <a:alpha val="50000"/>
              </a:srgbClr>
            </a:outerShdw>
          </a:effectLst>
        </p:spPr>
      </p:pic>
      <p:sp>
        <p:nvSpPr>
          <p:cNvPr id="176" name="Google Shape;176;p23"/>
          <p:cNvSpPr txBox="1"/>
          <p:nvPr/>
        </p:nvSpPr>
        <p:spPr>
          <a:xfrm>
            <a:off x="2319050" y="3619625"/>
            <a:ext cx="42801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Muli"/>
                <a:ea typeface="Muli"/>
                <a:cs typeface="Muli"/>
                <a:sym typeface="Muli"/>
              </a:rPr>
              <a:t>Thank you</a:t>
            </a:r>
            <a:endParaRPr sz="3000">
              <a:solidFill>
                <a:srgbClr val="FFFFFF"/>
              </a:solidFill>
              <a:latin typeface="Muli"/>
              <a:ea typeface="Muli"/>
              <a:cs typeface="Muli"/>
              <a:sym typeface="Mul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807250" y="473325"/>
            <a:ext cx="1805400" cy="5151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a:t>Agenda</a:t>
            </a:r>
            <a:endParaRPr/>
          </a:p>
        </p:txBody>
      </p:sp>
      <p:sp>
        <p:nvSpPr>
          <p:cNvPr id="74" name="Google Shape;74;p14"/>
          <p:cNvSpPr txBox="1"/>
          <p:nvPr>
            <p:ph idx="1" type="body"/>
          </p:nvPr>
        </p:nvSpPr>
        <p:spPr>
          <a:xfrm>
            <a:off x="807250" y="1491875"/>
            <a:ext cx="3402300" cy="2761200"/>
          </a:xfrm>
          <a:prstGeom prst="rect">
            <a:avLst/>
          </a:prstGeom>
        </p:spPr>
        <p:txBody>
          <a:bodyPr anchorCtr="0" anchor="t" bIns="0" lIns="0" spcFirstLastPara="1" rIns="0" wrap="square" tIns="0">
            <a:noAutofit/>
          </a:bodyPr>
          <a:lstStyle/>
          <a:p>
            <a:pPr indent="-381000" lvl="0" marL="457200" rtl="0" algn="l">
              <a:spcBef>
                <a:spcPts val="600"/>
              </a:spcBef>
              <a:spcAft>
                <a:spcPts val="0"/>
              </a:spcAft>
              <a:buSzPts val="2400"/>
              <a:buAutoNum type="arabicPeriod"/>
            </a:pPr>
            <a:r>
              <a:rPr lang="en"/>
              <a:t>Our Team</a:t>
            </a:r>
            <a:endParaRPr/>
          </a:p>
          <a:p>
            <a:pPr indent="-381000" lvl="0" marL="457200" rtl="0" algn="l">
              <a:spcBef>
                <a:spcPts val="0"/>
              </a:spcBef>
              <a:spcAft>
                <a:spcPts val="0"/>
              </a:spcAft>
              <a:buSzPts val="2400"/>
              <a:buAutoNum type="arabicPeriod"/>
            </a:pPr>
            <a:r>
              <a:rPr lang="en"/>
              <a:t>About Blackberry</a:t>
            </a:r>
            <a:endParaRPr/>
          </a:p>
          <a:p>
            <a:pPr indent="-381000" lvl="0" marL="457200" rtl="0" algn="l">
              <a:spcBef>
                <a:spcPts val="0"/>
              </a:spcBef>
              <a:spcAft>
                <a:spcPts val="0"/>
              </a:spcAft>
              <a:buSzPts val="2400"/>
              <a:buAutoNum type="arabicPeriod"/>
            </a:pPr>
            <a:r>
              <a:rPr lang="en"/>
              <a:t>Industry Analysis</a:t>
            </a:r>
            <a:endParaRPr/>
          </a:p>
          <a:p>
            <a:pPr indent="-381000" lvl="0" marL="457200" rtl="0" algn="l">
              <a:spcBef>
                <a:spcPts val="0"/>
              </a:spcBef>
              <a:spcAft>
                <a:spcPts val="0"/>
              </a:spcAft>
              <a:buSzPts val="2400"/>
              <a:buAutoNum type="arabicPeriod"/>
            </a:pPr>
            <a:r>
              <a:rPr lang="en"/>
              <a:t>Firm Analysis</a:t>
            </a:r>
            <a:endParaRPr/>
          </a:p>
          <a:p>
            <a:pPr indent="-381000" lvl="0" marL="457200" rtl="0" algn="l">
              <a:spcBef>
                <a:spcPts val="0"/>
              </a:spcBef>
              <a:spcAft>
                <a:spcPts val="0"/>
              </a:spcAft>
              <a:buSzPts val="2400"/>
              <a:buAutoNum type="arabicPeriod"/>
            </a:pPr>
            <a:r>
              <a:rPr lang="en"/>
              <a:t>Recommendations</a:t>
            </a:r>
            <a:endParaRPr/>
          </a:p>
        </p:txBody>
      </p:sp>
      <p:sp>
        <p:nvSpPr>
          <p:cNvPr id="75" name="Google Shape;75;p1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idx="4294967295" type="ctrTitle"/>
          </p:nvPr>
        </p:nvSpPr>
        <p:spPr>
          <a:xfrm>
            <a:off x="846000" y="291350"/>
            <a:ext cx="7452000" cy="1059900"/>
          </a:xfrm>
          <a:prstGeom prst="rect">
            <a:avLst/>
          </a:prstGeom>
        </p:spPr>
        <p:txBody>
          <a:bodyPr anchorCtr="0" anchor="b" bIns="0" lIns="0" spcFirstLastPara="1" rIns="0" wrap="square" tIns="0">
            <a:noAutofit/>
          </a:bodyPr>
          <a:lstStyle/>
          <a:p>
            <a:pPr indent="0" lvl="0" marL="0" rtl="0" algn="ctr">
              <a:spcBef>
                <a:spcPts val="0"/>
              </a:spcBef>
              <a:spcAft>
                <a:spcPts val="0"/>
              </a:spcAft>
              <a:buNone/>
            </a:pPr>
            <a:r>
              <a:rPr lang="en" sz="6000"/>
              <a:t>Strategist Team</a:t>
            </a:r>
            <a:endParaRPr sz="6000"/>
          </a:p>
        </p:txBody>
      </p:sp>
      <p:sp>
        <p:nvSpPr>
          <p:cNvPr id="81" name="Google Shape;81;p1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82" name="Google Shape;82;p15"/>
          <p:cNvPicPr preferRelativeResize="0"/>
          <p:nvPr/>
        </p:nvPicPr>
        <p:blipFill rotWithShape="1">
          <a:blip r:embed="rId3">
            <a:alphaModFix/>
          </a:blip>
          <a:srcRect b="18351" l="0" r="0" t="5597"/>
          <a:stretch/>
        </p:blipFill>
        <p:spPr>
          <a:xfrm>
            <a:off x="176651" y="1553201"/>
            <a:ext cx="1626000" cy="1364700"/>
          </a:xfrm>
          <a:prstGeom prst="hexagon">
            <a:avLst>
              <a:gd fmla="val 25000" name="adj"/>
              <a:gd fmla="val 115470" name="vf"/>
            </a:avLst>
          </a:prstGeom>
          <a:noFill/>
          <a:ln>
            <a:noFill/>
          </a:ln>
          <a:effectLst>
            <a:outerShdw blurRad="257175" rotWithShape="0" algn="bl" dir="5400000" dist="57150">
              <a:schemeClr val="dk1">
                <a:alpha val="50000"/>
              </a:schemeClr>
            </a:outerShdw>
          </a:effectLst>
        </p:spPr>
      </p:pic>
      <p:pic>
        <p:nvPicPr>
          <p:cNvPr id="83" name="Google Shape;83;p15"/>
          <p:cNvPicPr preferRelativeResize="0"/>
          <p:nvPr/>
        </p:nvPicPr>
        <p:blipFill rotWithShape="1">
          <a:blip r:embed="rId4">
            <a:alphaModFix/>
          </a:blip>
          <a:srcRect b="26411" l="11724" r="5004" t="3697"/>
          <a:stretch/>
        </p:blipFill>
        <p:spPr>
          <a:xfrm>
            <a:off x="1967829" y="1553201"/>
            <a:ext cx="1626000" cy="1364700"/>
          </a:xfrm>
          <a:prstGeom prst="hexagon">
            <a:avLst>
              <a:gd fmla="val 25000" name="adj"/>
              <a:gd fmla="val 115470" name="vf"/>
            </a:avLst>
          </a:prstGeom>
          <a:noFill/>
          <a:ln>
            <a:noFill/>
          </a:ln>
          <a:effectLst>
            <a:outerShdw blurRad="257175" rotWithShape="0" algn="bl" dir="5400000" dist="57150">
              <a:schemeClr val="dk1">
                <a:alpha val="50000"/>
              </a:schemeClr>
            </a:outerShdw>
          </a:effectLst>
        </p:spPr>
      </p:pic>
      <p:pic>
        <p:nvPicPr>
          <p:cNvPr id="84" name="Google Shape;84;p15"/>
          <p:cNvPicPr preferRelativeResize="0"/>
          <p:nvPr/>
        </p:nvPicPr>
        <p:blipFill rotWithShape="1">
          <a:blip r:embed="rId5">
            <a:alphaModFix/>
          </a:blip>
          <a:srcRect b="15724" l="0" r="0" t="6965"/>
          <a:stretch/>
        </p:blipFill>
        <p:spPr>
          <a:xfrm>
            <a:off x="3759007" y="1553201"/>
            <a:ext cx="1626000" cy="1364700"/>
          </a:xfrm>
          <a:prstGeom prst="hexagon">
            <a:avLst>
              <a:gd fmla="val 25000" name="adj"/>
              <a:gd fmla="val 115470" name="vf"/>
            </a:avLst>
          </a:prstGeom>
          <a:noFill/>
          <a:ln>
            <a:noFill/>
          </a:ln>
          <a:effectLst>
            <a:outerShdw blurRad="257175" rotWithShape="0" algn="bl" dir="5400000" dist="57150">
              <a:schemeClr val="dk1">
                <a:alpha val="50000"/>
              </a:schemeClr>
            </a:outerShdw>
          </a:effectLst>
        </p:spPr>
      </p:pic>
      <p:pic>
        <p:nvPicPr>
          <p:cNvPr id="85" name="Google Shape;85;p15"/>
          <p:cNvPicPr preferRelativeResize="0"/>
          <p:nvPr/>
        </p:nvPicPr>
        <p:blipFill rotWithShape="1">
          <a:blip r:embed="rId6">
            <a:alphaModFix/>
          </a:blip>
          <a:srcRect b="13725" l="0" r="0" t="13732"/>
          <a:stretch/>
        </p:blipFill>
        <p:spPr>
          <a:xfrm>
            <a:off x="5550185" y="1553201"/>
            <a:ext cx="1626000" cy="1364700"/>
          </a:xfrm>
          <a:prstGeom prst="hexagon">
            <a:avLst>
              <a:gd fmla="val 25000" name="adj"/>
              <a:gd fmla="val 115470" name="vf"/>
            </a:avLst>
          </a:prstGeom>
          <a:noFill/>
          <a:ln>
            <a:noFill/>
          </a:ln>
          <a:effectLst>
            <a:outerShdw blurRad="257175" rotWithShape="0" algn="bl" dir="5400000" dist="57150">
              <a:schemeClr val="dk1">
                <a:alpha val="50000"/>
              </a:schemeClr>
            </a:outerShdw>
          </a:effectLst>
        </p:spPr>
      </p:pic>
      <p:pic>
        <p:nvPicPr>
          <p:cNvPr id="86" name="Google Shape;86;p15"/>
          <p:cNvPicPr preferRelativeResize="0"/>
          <p:nvPr/>
        </p:nvPicPr>
        <p:blipFill rotWithShape="1">
          <a:blip r:embed="rId7">
            <a:alphaModFix/>
          </a:blip>
          <a:srcRect b="30609" l="0" r="0" t="30609"/>
          <a:stretch/>
        </p:blipFill>
        <p:spPr>
          <a:xfrm>
            <a:off x="7341362" y="1553201"/>
            <a:ext cx="1626000" cy="1364700"/>
          </a:xfrm>
          <a:prstGeom prst="hexagon">
            <a:avLst>
              <a:gd fmla="val 25000" name="adj"/>
              <a:gd fmla="val 115470" name="vf"/>
            </a:avLst>
          </a:prstGeom>
          <a:noFill/>
          <a:ln>
            <a:noFill/>
          </a:ln>
          <a:effectLst>
            <a:outerShdw blurRad="257175" rotWithShape="0" algn="bl" dir="5400000" dist="57150">
              <a:schemeClr val="dk1">
                <a:alpha val="50000"/>
              </a:schemeClr>
            </a:outerShdw>
          </a:effectLst>
        </p:spPr>
      </p:pic>
      <p:sp>
        <p:nvSpPr>
          <p:cNvPr id="87" name="Google Shape;87;p15"/>
          <p:cNvSpPr txBox="1"/>
          <p:nvPr>
            <p:ph idx="4294967295" type="subTitle"/>
          </p:nvPr>
        </p:nvSpPr>
        <p:spPr>
          <a:xfrm>
            <a:off x="1833875" y="3119850"/>
            <a:ext cx="1893900" cy="9141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400">
                <a:latin typeface="Muli"/>
                <a:ea typeface="Muli"/>
                <a:cs typeface="Muli"/>
                <a:sym typeface="Muli"/>
              </a:rPr>
              <a:t>Norman A. Toro Vega</a:t>
            </a:r>
            <a:endParaRPr b="1" sz="1400">
              <a:latin typeface="Muli"/>
              <a:ea typeface="Muli"/>
              <a:cs typeface="Muli"/>
              <a:sym typeface="Muli"/>
            </a:endParaRPr>
          </a:p>
          <a:p>
            <a:pPr indent="0" lvl="0" marL="0" rtl="0" algn="ctr">
              <a:spcBef>
                <a:spcPts val="600"/>
              </a:spcBef>
              <a:spcAft>
                <a:spcPts val="0"/>
              </a:spcAft>
              <a:buClr>
                <a:schemeClr val="dk1"/>
              </a:buClr>
              <a:buSzPts val="1100"/>
              <a:buFont typeface="Arial"/>
              <a:buNone/>
            </a:pPr>
            <a:r>
              <a:rPr lang="en" sz="1400"/>
              <a:t>Computer Engineering</a:t>
            </a:r>
            <a:endParaRPr b="1" sz="1400"/>
          </a:p>
        </p:txBody>
      </p:sp>
      <p:sp>
        <p:nvSpPr>
          <p:cNvPr id="88" name="Google Shape;88;p15"/>
          <p:cNvSpPr txBox="1"/>
          <p:nvPr>
            <p:ph idx="4294967295" type="subTitle"/>
          </p:nvPr>
        </p:nvSpPr>
        <p:spPr>
          <a:xfrm>
            <a:off x="3714450" y="3119850"/>
            <a:ext cx="1715100" cy="9141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400">
                <a:latin typeface="Muli"/>
                <a:ea typeface="Muli"/>
                <a:cs typeface="Muli"/>
                <a:sym typeface="Muli"/>
              </a:rPr>
              <a:t>Nicholas Gjerasi</a:t>
            </a:r>
            <a:endParaRPr b="1" sz="1400">
              <a:latin typeface="Muli"/>
              <a:ea typeface="Muli"/>
              <a:cs typeface="Muli"/>
              <a:sym typeface="Muli"/>
            </a:endParaRPr>
          </a:p>
          <a:p>
            <a:pPr indent="0" lvl="0" marL="0" rtl="0" algn="ctr">
              <a:spcBef>
                <a:spcPts val="600"/>
              </a:spcBef>
              <a:spcAft>
                <a:spcPts val="0"/>
              </a:spcAft>
              <a:buClr>
                <a:schemeClr val="dk1"/>
              </a:buClr>
              <a:buSzPts val="1100"/>
              <a:buFont typeface="Arial"/>
              <a:buNone/>
            </a:pPr>
            <a:r>
              <a:rPr lang="en" sz="1600"/>
              <a:t>Finance</a:t>
            </a:r>
            <a:endParaRPr b="1" sz="1600"/>
          </a:p>
        </p:txBody>
      </p:sp>
      <p:sp>
        <p:nvSpPr>
          <p:cNvPr id="89" name="Google Shape;89;p15"/>
          <p:cNvSpPr txBox="1"/>
          <p:nvPr>
            <p:ph idx="4294967295" type="subTitle"/>
          </p:nvPr>
        </p:nvSpPr>
        <p:spPr>
          <a:xfrm>
            <a:off x="5321125" y="3119850"/>
            <a:ext cx="2084100" cy="9141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400">
                <a:latin typeface="Muli"/>
                <a:ea typeface="Muli"/>
                <a:cs typeface="Muli"/>
                <a:sym typeface="Muli"/>
              </a:rPr>
              <a:t>Shivani Merchia</a:t>
            </a:r>
            <a:r>
              <a:rPr b="1" lang="en" sz="1400">
                <a:latin typeface="Muli"/>
                <a:ea typeface="Muli"/>
                <a:cs typeface="Muli"/>
                <a:sym typeface="Muli"/>
              </a:rPr>
              <a:t> </a:t>
            </a:r>
            <a:endParaRPr b="1" sz="1400">
              <a:latin typeface="Muli"/>
              <a:ea typeface="Muli"/>
              <a:cs typeface="Muli"/>
              <a:sym typeface="Muli"/>
            </a:endParaRPr>
          </a:p>
          <a:p>
            <a:pPr indent="0" lvl="0" marL="0" rtl="0" algn="l">
              <a:spcBef>
                <a:spcPts val="600"/>
              </a:spcBef>
              <a:spcAft>
                <a:spcPts val="0"/>
              </a:spcAft>
              <a:buClr>
                <a:schemeClr val="dk1"/>
              </a:buClr>
              <a:buSzPts val="1100"/>
              <a:buFont typeface="Arial"/>
              <a:buNone/>
            </a:pPr>
            <a:r>
              <a:rPr lang="en" sz="1400"/>
              <a:t>Biomedical Engineering</a:t>
            </a:r>
            <a:endParaRPr b="1" sz="1400"/>
          </a:p>
        </p:txBody>
      </p:sp>
      <p:sp>
        <p:nvSpPr>
          <p:cNvPr id="90" name="Google Shape;90;p15"/>
          <p:cNvSpPr txBox="1"/>
          <p:nvPr>
            <p:ph idx="4294967295" type="subTitle"/>
          </p:nvPr>
        </p:nvSpPr>
        <p:spPr>
          <a:xfrm>
            <a:off x="7291325" y="3119850"/>
            <a:ext cx="1893900" cy="9141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400">
                <a:latin typeface="Muli"/>
                <a:ea typeface="Muli"/>
                <a:cs typeface="Muli"/>
                <a:sym typeface="Muli"/>
              </a:rPr>
              <a:t>Aaron Pan</a:t>
            </a:r>
            <a:endParaRPr b="1" sz="1400">
              <a:latin typeface="Muli"/>
              <a:ea typeface="Muli"/>
              <a:cs typeface="Muli"/>
              <a:sym typeface="Muli"/>
            </a:endParaRPr>
          </a:p>
          <a:p>
            <a:pPr indent="0" lvl="0" marL="0" rtl="0" algn="ctr">
              <a:spcBef>
                <a:spcPts val="600"/>
              </a:spcBef>
              <a:spcAft>
                <a:spcPts val="0"/>
              </a:spcAft>
              <a:buClr>
                <a:schemeClr val="dk1"/>
              </a:buClr>
              <a:buSzPts val="1100"/>
              <a:buFont typeface="Arial"/>
              <a:buNone/>
            </a:pPr>
            <a:r>
              <a:rPr lang="en" sz="1400"/>
              <a:t>Biomedical Engineering</a:t>
            </a:r>
            <a:endParaRPr b="1" sz="1800"/>
          </a:p>
        </p:txBody>
      </p:sp>
      <p:sp>
        <p:nvSpPr>
          <p:cNvPr id="91" name="Google Shape;91;p15"/>
          <p:cNvSpPr txBox="1"/>
          <p:nvPr>
            <p:ph idx="4294967295" type="subTitle"/>
          </p:nvPr>
        </p:nvSpPr>
        <p:spPr>
          <a:xfrm>
            <a:off x="132100" y="3119850"/>
            <a:ext cx="1715100" cy="914100"/>
          </a:xfrm>
          <a:prstGeom prst="rect">
            <a:avLst/>
          </a:prstGeom>
        </p:spPr>
        <p:txBody>
          <a:bodyPr anchorCtr="0" anchor="t" bIns="0" lIns="0" spcFirstLastPara="1" rIns="0" wrap="square" tIns="0">
            <a:noAutofit/>
          </a:bodyPr>
          <a:lstStyle/>
          <a:p>
            <a:pPr indent="0" lvl="0" marL="0" rtl="0" algn="ctr">
              <a:spcBef>
                <a:spcPts val="600"/>
              </a:spcBef>
              <a:spcAft>
                <a:spcPts val="0"/>
              </a:spcAft>
              <a:buNone/>
            </a:pPr>
            <a:r>
              <a:rPr b="1" lang="en" sz="1400">
                <a:latin typeface="Muli"/>
                <a:ea typeface="Muli"/>
                <a:cs typeface="Muli"/>
                <a:sym typeface="Muli"/>
              </a:rPr>
              <a:t>Kirsten Kerr</a:t>
            </a:r>
            <a:endParaRPr b="1" sz="1400">
              <a:latin typeface="Muli"/>
              <a:ea typeface="Muli"/>
              <a:cs typeface="Muli"/>
              <a:sym typeface="Muli"/>
            </a:endParaRPr>
          </a:p>
          <a:p>
            <a:pPr indent="0" lvl="0" marL="0" rtl="0" algn="ctr">
              <a:spcBef>
                <a:spcPts val="600"/>
              </a:spcBef>
              <a:spcAft>
                <a:spcPts val="0"/>
              </a:spcAft>
              <a:buClr>
                <a:schemeClr val="dk1"/>
              </a:buClr>
              <a:buSzPts val="1100"/>
              <a:buFont typeface="Arial"/>
              <a:buNone/>
            </a:pPr>
            <a:r>
              <a:rPr lang="en" sz="1600"/>
              <a:t>Strategy</a:t>
            </a:r>
            <a:endParaRPr b="1"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6"/>
          <p:cNvSpPr txBox="1"/>
          <p:nvPr>
            <p:ph type="title"/>
          </p:nvPr>
        </p:nvSpPr>
        <p:spPr>
          <a:xfrm>
            <a:off x="580550" y="181050"/>
            <a:ext cx="6014400" cy="589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000"/>
              <a:t>About Blackberry</a:t>
            </a:r>
            <a:endParaRPr sz="3000"/>
          </a:p>
        </p:txBody>
      </p:sp>
      <p:sp>
        <p:nvSpPr>
          <p:cNvPr id="97" name="Google Shape;97;p16"/>
          <p:cNvSpPr txBox="1"/>
          <p:nvPr>
            <p:ph idx="1" type="body"/>
          </p:nvPr>
        </p:nvSpPr>
        <p:spPr>
          <a:xfrm>
            <a:off x="580550" y="902075"/>
            <a:ext cx="4945500" cy="3922200"/>
          </a:xfrm>
          <a:prstGeom prst="rect">
            <a:avLst/>
          </a:prstGeom>
        </p:spPr>
        <p:txBody>
          <a:bodyPr anchorCtr="0" anchor="t" bIns="0" lIns="0" spcFirstLastPara="1" rIns="0" wrap="square" tIns="0">
            <a:noAutofit/>
          </a:bodyPr>
          <a:lstStyle/>
          <a:p>
            <a:pPr indent="0" lvl="0" marL="0" rtl="0" algn="l">
              <a:lnSpc>
                <a:spcPct val="100000"/>
              </a:lnSpc>
              <a:spcBef>
                <a:spcPts val="0"/>
              </a:spcBef>
              <a:spcAft>
                <a:spcPts val="0"/>
              </a:spcAft>
              <a:buNone/>
            </a:pPr>
            <a:r>
              <a:rPr lang="en" sz="1200">
                <a:solidFill>
                  <a:srgbClr val="FFFFFF"/>
                </a:solidFill>
                <a:latin typeface="Muli"/>
                <a:ea typeface="Muli"/>
                <a:cs typeface="Muli"/>
                <a:sym typeface="Muli"/>
              </a:rPr>
              <a:t>BlackBerry provides organizations with software to secure the IoT devices they use, the products they make, the data they share and their communications.</a:t>
            </a:r>
            <a:endParaRPr sz="1200">
              <a:solidFill>
                <a:srgbClr val="FFFFFF"/>
              </a:solidFill>
            </a:endParaRPr>
          </a:p>
          <a:p>
            <a:pPr indent="0" lvl="0" marL="0" rtl="0" algn="l">
              <a:spcBef>
                <a:spcPts val="600"/>
              </a:spcBef>
              <a:spcAft>
                <a:spcPts val="0"/>
              </a:spcAft>
              <a:buNone/>
            </a:pPr>
            <a:r>
              <a:t/>
            </a:r>
            <a:endParaRPr b="1" sz="1200">
              <a:latin typeface="Muli"/>
              <a:ea typeface="Muli"/>
              <a:cs typeface="Muli"/>
              <a:sym typeface="Muli"/>
            </a:endParaRPr>
          </a:p>
          <a:p>
            <a:pPr indent="0" lvl="0" marL="0" rtl="0" algn="l">
              <a:spcBef>
                <a:spcPts val="600"/>
              </a:spcBef>
              <a:spcAft>
                <a:spcPts val="0"/>
              </a:spcAft>
              <a:buNone/>
            </a:pPr>
            <a:r>
              <a:rPr b="1" lang="en" sz="1200">
                <a:latin typeface="Muli"/>
                <a:ea typeface="Muli"/>
                <a:cs typeface="Muli"/>
                <a:sym typeface="Muli"/>
              </a:rPr>
              <a:t>Operations:</a:t>
            </a:r>
            <a:endParaRPr b="1" sz="1200">
              <a:latin typeface="Muli"/>
              <a:ea typeface="Muli"/>
              <a:cs typeface="Muli"/>
              <a:sym typeface="Muli"/>
            </a:endParaRPr>
          </a:p>
          <a:p>
            <a:pPr indent="-304800" lvl="0" marL="457200" rtl="0" algn="l">
              <a:spcBef>
                <a:spcPts val="600"/>
              </a:spcBef>
              <a:spcAft>
                <a:spcPts val="0"/>
              </a:spcAft>
              <a:buSzPts val="1200"/>
              <a:buChar char="⬡"/>
            </a:pPr>
            <a:r>
              <a:rPr lang="en" sz="1200"/>
              <a:t>Founded in 1984</a:t>
            </a:r>
            <a:endParaRPr sz="1200"/>
          </a:p>
          <a:p>
            <a:pPr indent="-304800" lvl="0" marL="457200" rtl="0" algn="l">
              <a:spcBef>
                <a:spcPts val="0"/>
              </a:spcBef>
              <a:spcAft>
                <a:spcPts val="0"/>
              </a:spcAft>
              <a:buSzPts val="1200"/>
              <a:buChar char="⬡"/>
            </a:pPr>
            <a:r>
              <a:rPr lang="en" sz="1200"/>
              <a:t>Operates in 30 countries</a:t>
            </a:r>
            <a:endParaRPr sz="1200"/>
          </a:p>
          <a:p>
            <a:pPr indent="0" lvl="0" marL="0" rtl="0" algn="l">
              <a:spcBef>
                <a:spcPts val="600"/>
              </a:spcBef>
              <a:spcAft>
                <a:spcPts val="0"/>
              </a:spcAft>
              <a:buNone/>
            </a:pPr>
            <a:r>
              <a:rPr b="1" lang="en" sz="1200">
                <a:latin typeface="Muli"/>
                <a:ea typeface="Muli"/>
                <a:cs typeface="Muli"/>
                <a:sym typeface="Muli"/>
              </a:rPr>
              <a:t>Customers:</a:t>
            </a:r>
            <a:endParaRPr b="1" sz="1200">
              <a:latin typeface="Muli"/>
              <a:ea typeface="Muli"/>
              <a:cs typeface="Muli"/>
              <a:sym typeface="Muli"/>
            </a:endParaRPr>
          </a:p>
          <a:p>
            <a:pPr indent="-304800" lvl="0" marL="457200" rtl="0" algn="l">
              <a:spcBef>
                <a:spcPts val="600"/>
              </a:spcBef>
              <a:spcAft>
                <a:spcPts val="0"/>
              </a:spcAft>
              <a:buSzPts val="1200"/>
              <a:buFont typeface="Muli"/>
              <a:buChar char="⬡"/>
            </a:pPr>
            <a:r>
              <a:rPr lang="en" sz="1200">
                <a:solidFill>
                  <a:srgbClr val="FFFFFF"/>
                </a:solidFill>
                <a:latin typeface="Muli"/>
                <a:ea typeface="Muli"/>
                <a:cs typeface="Muli"/>
                <a:sym typeface="Muli"/>
              </a:rPr>
              <a:t>7 of the 7 largest automotive Tier Ones</a:t>
            </a:r>
            <a:endParaRPr sz="1200">
              <a:solidFill>
                <a:srgbClr val="FFFFFF"/>
              </a:solidFill>
              <a:latin typeface="Muli"/>
              <a:ea typeface="Muli"/>
              <a:cs typeface="Muli"/>
              <a:sym typeface="Muli"/>
            </a:endParaRPr>
          </a:p>
          <a:p>
            <a:pPr indent="-304800" lvl="0" marL="457200" rtl="0" algn="l">
              <a:spcBef>
                <a:spcPts val="0"/>
              </a:spcBef>
              <a:spcAft>
                <a:spcPts val="0"/>
              </a:spcAft>
              <a:buSzPts val="1200"/>
              <a:buFont typeface="Muli"/>
              <a:buChar char="⬡"/>
            </a:pPr>
            <a:r>
              <a:rPr lang="en" sz="1200">
                <a:solidFill>
                  <a:srgbClr val="FFFFFF"/>
                </a:solidFill>
                <a:latin typeface="Muli"/>
                <a:ea typeface="Muli"/>
                <a:cs typeface="Muli"/>
                <a:sym typeface="Muli"/>
              </a:rPr>
              <a:t>All 5 of the largest media companies</a:t>
            </a:r>
            <a:endParaRPr sz="1200">
              <a:solidFill>
                <a:srgbClr val="FFFFFF"/>
              </a:solidFill>
              <a:latin typeface="Muli"/>
              <a:ea typeface="Muli"/>
              <a:cs typeface="Muli"/>
              <a:sym typeface="Muli"/>
            </a:endParaRPr>
          </a:p>
          <a:p>
            <a:pPr indent="-304800" lvl="0" marL="457200" rtl="0" algn="l">
              <a:spcBef>
                <a:spcPts val="0"/>
              </a:spcBef>
              <a:spcAft>
                <a:spcPts val="0"/>
              </a:spcAft>
              <a:buSzPts val="1200"/>
              <a:buFont typeface="Muli"/>
              <a:buChar char="⬡"/>
            </a:pPr>
            <a:r>
              <a:rPr lang="en" sz="1200">
                <a:solidFill>
                  <a:srgbClr val="FFFFFF"/>
                </a:solidFill>
                <a:latin typeface="Muli"/>
                <a:ea typeface="Muli"/>
                <a:cs typeface="Muli"/>
                <a:sym typeface="Muli"/>
              </a:rPr>
              <a:t>9 of the top 10 global financial services brands</a:t>
            </a:r>
            <a:endParaRPr sz="1200">
              <a:solidFill>
                <a:srgbClr val="FFFFFF"/>
              </a:solidFill>
              <a:latin typeface="Muli"/>
              <a:ea typeface="Muli"/>
              <a:cs typeface="Muli"/>
              <a:sym typeface="Muli"/>
            </a:endParaRPr>
          </a:p>
          <a:p>
            <a:pPr indent="0" lvl="0" marL="0" rtl="0" algn="l">
              <a:spcBef>
                <a:spcPts val="600"/>
              </a:spcBef>
              <a:spcAft>
                <a:spcPts val="0"/>
              </a:spcAft>
              <a:buNone/>
            </a:pPr>
            <a:r>
              <a:rPr b="1" lang="en" sz="1200">
                <a:latin typeface="Muli"/>
                <a:ea typeface="Muli"/>
                <a:cs typeface="Muli"/>
                <a:sym typeface="Muli"/>
              </a:rPr>
              <a:t>Security </a:t>
            </a:r>
            <a:r>
              <a:rPr b="1" lang="en" sz="1200">
                <a:latin typeface="Muli"/>
                <a:ea typeface="Muli"/>
                <a:cs typeface="Muli"/>
                <a:sym typeface="Muli"/>
              </a:rPr>
              <a:t>Innovations:</a:t>
            </a:r>
            <a:endParaRPr b="1" sz="1200">
              <a:latin typeface="Muli"/>
              <a:ea typeface="Muli"/>
              <a:cs typeface="Muli"/>
              <a:sym typeface="Muli"/>
            </a:endParaRPr>
          </a:p>
          <a:p>
            <a:pPr indent="-304800" lvl="0" marL="457200" rtl="0" algn="l">
              <a:spcBef>
                <a:spcPts val="600"/>
              </a:spcBef>
              <a:spcAft>
                <a:spcPts val="0"/>
              </a:spcAft>
              <a:buSzPts val="1200"/>
              <a:buChar char="⬡"/>
            </a:pPr>
            <a:r>
              <a:rPr lang="en" sz="1200"/>
              <a:t>Software as a Service (SaaS)</a:t>
            </a:r>
            <a:endParaRPr sz="1200"/>
          </a:p>
          <a:p>
            <a:pPr indent="-304800" lvl="0" marL="457200" rtl="0" algn="l">
              <a:spcBef>
                <a:spcPts val="0"/>
              </a:spcBef>
              <a:spcAft>
                <a:spcPts val="0"/>
              </a:spcAft>
              <a:buSzPts val="1200"/>
              <a:buChar char="⬡"/>
            </a:pPr>
            <a:r>
              <a:rPr lang="en" sz="1200"/>
              <a:t>Centralized Communication Service</a:t>
            </a:r>
            <a:endParaRPr sz="1200"/>
          </a:p>
          <a:p>
            <a:pPr indent="-304800" lvl="0" marL="457200" rtl="0" algn="l">
              <a:spcBef>
                <a:spcPts val="0"/>
              </a:spcBef>
              <a:spcAft>
                <a:spcPts val="0"/>
              </a:spcAft>
              <a:buSzPts val="1200"/>
              <a:buChar char="⬡"/>
            </a:pPr>
            <a:r>
              <a:rPr lang="en" sz="1200"/>
              <a:t>Secure Mobile Applications</a:t>
            </a:r>
            <a:endParaRPr sz="1200"/>
          </a:p>
          <a:p>
            <a:pPr indent="-304800" lvl="0" marL="457200" rtl="0" algn="l">
              <a:spcBef>
                <a:spcPts val="0"/>
              </a:spcBef>
              <a:spcAft>
                <a:spcPts val="0"/>
              </a:spcAft>
              <a:buSzPts val="1200"/>
              <a:buChar char="⬡"/>
            </a:pPr>
            <a:r>
              <a:rPr lang="en" sz="1200"/>
              <a:t>AI-Driven Endpoint Protection</a:t>
            </a:r>
            <a:endParaRPr sz="1200"/>
          </a:p>
        </p:txBody>
      </p:sp>
      <p:sp>
        <p:nvSpPr>
          <p:cNvPr id="98" name="Google Shape;98;p1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99" name="Google Shape;99;p16"/>
          <p:cNvPicPr preferRelativeResize="0"/>
          <p:nvPr/>
        </p:nvPicPr>
        <p:blipFill>
          <a:blip r:embed="rId3">
            <a:alphaModFix/>
          </a:blip>
          <a:stretch>
            <a:fillRect/>
          </a:stretch>
        </p:blipFill>
        <p:spPr>
          <a:xfrm>
            <a:off x="5637425" y="1273188"/>
            <a:ext cx="3002568" cy="29740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idx="4294967295" type="ctrTitle"/>
          </p:nvPr>
        </p:nvSpPr>
        <p:spPr>
          <a:xfrm>
            <a:off x="404375" y="185025"/>
            <a:ext cx="3703500" cy="555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2400"/>
              <a:t>Industry Analysis</a:t>
            </a:r>
            <a:endParaRPr sz="2400"/>
          </a:p>
        </p:txBody>
      </p:sp>
      <p:sp>
        <p:nvSpPr>
          <p:cNvPr id="105" name="Google Shape;105;p1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06" name="Google Shape;106;p17"/>
          <p:cNvSpPr/>
          <p:nvPr/>
        </p:nvSpPr>
        <p:spPr>
          <a:xfrm>
            <a:off x="3335525" y="1933738"/>
            <a:ext cx="2294400" cy="8763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a:p>
            <a:pPr indent="0" lvl="0" marL="0" rtl="0" algn="ctr">
              <a:spcBef>
                <a:spcPts val="0"/>
              </a:spcBef>
              <a:spcAft>
                <a:spcPts val="0"/>
              </a:spcAft>
              <a:buNone/>
            </a:pPr>
            <a:r>
              <a:rPr lang="en">
                <a:solidFill>
                  <a:srgbClr val="FFFFFF"/>
                </a:solidFill>
                <a:latin typeface="Muli"/>
                <a:ea typeface="Muli"/>
                <a:cs typeface="Muli"/>
                <a:sym typeface="Muli"/>
              </a:rPr>
              <a:t>Industry Rivalry</a:t>
            </a:r>
            <a:endParaRPr>
              <a:solidFill>
                <a:srgbClr val="FFFFFF"/>
              </a:solidFill>
              <a:latin typeface="Muli"/>
              <a:ea typeface="Muli"/>
              <a:cs typeface="Muli"/>
              <a:sym typeface="Muli"/>
            </a:endParaRPr>
          </a:p>
        </p:txBody>
      </p:sp>
      <p:pic>
        <p:nvPicPr>
          <p:cNvPr id="107" name="Google Shape;107;p17"/>
          <p:cNvPicPr preferRelativeResize="0"/>
          <p:nvPr/>
        </p:nvPicPr>
        <p:blipFill rotWithShape="1">
          <a:blip r:embed="rId3">
            <a:alphaModFix/>
          </a:blip>
          <a:srcRect b="0" l="76065" r="0" t="0"/>
          <a:stretch/>
        </p:blipFill>
        <p:spPr>
          <a:xfrm>
            <a:off x="4288963" y="1981401"/>
            <a:ext cx="394525" cy="445264"/>
          </a:xfrm>
          <a:prstGeom prst="rect">
            <a:avLst/>
          </a:prstGeom>
          <a:noFill/>
          <a:ln>
            <a:noFill/>
          </a:ln>
        </p:spPr>
      </p:pic>
      <p:sp>
        <p:nvSpPr>
          <p:cNvPr id="108" name="Google Shape;108;p17"/>
          <p:cNvSpPr/>
          <p:nvPr/>
        </p:nvSpPr>
        <p:spPr>
          <a:xfrm>
            <a:off x="6306225" y="1937313"/>
            <a:ext cx="2294400" cy="8763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a:p>
            <a:pPr indent="0" lvl="0" marL="0" rtl="0" algn="ctr">
              <a:spcBef>
                <a:spcPts val="0"/>
              </a:spcBef>
              <a:spcAft>
                <a:spcPts val="0"/>
              </a:spcAft>
              <a:buNone/>
            </a:pPr>
            <a:r>
              <a:rPr lang="en">
                <a:solidFill>
                  <a:srgbClr val="FFFFFF"/>
                </a:solidFill>
                <a:latin typeface="Muli"/>
                <a:ea typeface="Muli"/>
                <a:cs typeface="Muli"/>
                <a:sym typeface="Muli"/>
              </a:rPr>
              <a:t>Buyer Power</a:t>
            </a:r>
            <a:endParaRPr>
              <a:solidFill>
                <a:srgbClr val="FFFFFF"/>
              </a:solidFill>
              <a:latin typeface="Muli"/>
              <a:ea typeface="Muli"/>
              <a:cs typeface="Muli"/>
              <a:sym typeface="Muli"/>
            </a:endParaRPr>
          </a:p>
        </p:txBody>
      </p:sp>
      <p:sp>
        <p:nvSpPr>
          <p:cNvPr id="109" name="Google Shape;109;p17"/>
          <p:cNvSpPr/>
          <p:nvPr/>
        </p:nvSpPr>
        <p:spPr>
          <a:xfrm>
            <a:off x="3335525" y="3164273"/>
            <a:ext cx="2294400" cy="7668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a:p>
            <a:pPr indent="0" lvl="0" marL="0" rtl="0" algn="ctr">
              <a:spcBef>
                <a:spcPts val="0"/>
              </a:spcBef>
              <a:spcAft>
                <a:spcPts val="0"/>
              </a:spcAft>
              <a:buNone/>
            </a:pPr>
            <a:r>
              <a:rPr lang="en">
                <a:solidFill>
                  <a:srgbClr val="FFFFFF"/>
                </a:solidFill>
                <a:latin typeface="Muli"/>
                <a:ea typeface="Muli"/>
                <a:cs typeface="Muli"/>
                <a:sym typeface="Muli"/>
              </a:rPr>
              <a:t>Threat of Substitutes</a:t>
            </a:r>
            <a:endParaRPr>
              <a:solidFill>
                <a:srgbClr val="FFFFFF"/>
              </a:solidFill>
              <a:latin typeface="Muli"/>
              <a:ea typeface="Muli"/>
              <a:cs typeface="Muli"/>
              <a:sym typeface="Muli"/>
            </a:endParaRPr>
          </a:p>
        </p:txBody>
      </p:sp>
      <p:sp>
        <p:nvSpPr>
          <p:cNvPr id="110" name="Google Shape;110;p17"/>
          <p:cNvSpPr/>
          <p:nvPr/>
        </p:nvSpPr>
        <p:spPr>
          <a:xfrm>
            <a:off x="3368075" y="703213"/>
            <a:ext cx="2229300" cy="8763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a:p>
            <a:pPr indent="0" lvl="0" marL="0" rtl="0" algn="ctr">
              <a:spcBef>
                <a:spcPts val="0"/>
              </a:spcBef>
              <a:spcAft>
                <a:spcPts val="0"/>
              </a:spcAft>
              <a:buNone/>
            </a:pPr>
            <a:r>
              <a:rPr lang="en">
                <a:solidFill>
                  <a:srgbClr val="FFFFFF"/>
                </a:solidFill>
                <a:latin typeface="Muli"/>
                <a:ea typeface="Muli"/>
                <a:cs typeface="Muli"/>
                <a:sym typeface="Muli"/>
              </a:rPr>
              <a:t>Threat of New Entrants</a:t>
            </a:r>
            <a:endParaRPr>
              <a:solidFill>
                <a:srgbClr val="FFFFFF"/>
              </a:solidFill>
              <a:latin typeface="Muli"/>
              <a:ea typeface="Muli"/>
              <a:cs typeface="Muli"/>
              <a:sym typeface="Muli"/>
            </a:endParaRPr>
          </a:p>
        </p:txBody>
      </p:sp>
      <p:sp>
        <p:nvSpPr>
          <p:cNvPr id="111" name="Google Shape;111;p17"/>
          <p:cNvSpPr/>
          <p:nvPr/>
        </p:nvSpPr>
        <p:spPr>
          <a:xfrm>
            <a:off x="364825" y="1933738"/>
            <a:ext cx="2294400" cy="8763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a:p>
            <a:pPr indent="0" lvl="0" marL="0" rtl="0" algn="ctr">
              <a:spcBef>
                <a:spcPts val="0"/>
              </a:spcBef>
              <a:spcAft>
                <a:spcPts val="0"/>
              </a:spcAft>
              <a:buNone/>
            </a:pPr>
            <a:r>
              <a:rPr lang="en">
                <a:solidFill>
                  <a:srgbClr val="FFFFFF"/>
                </a:solidFill>
                <a:latin typeface="Muli"/>
                <a:ea typeface="Muli"/>
                <a:cs typeface="Muli"/>
                <a:sym typeface="Muli"/>
              </a:rPr>
              <a:t>Supplier Power</a:t>
            </a:r>
            <a:endParaRPr>
              <a:solidFill>
                <a:srgbClr val="FFFFFF"/>
              </a:solidFill>
              <a:latin typeface="Muli"/>
              <a:ea typeface="Muli"/>
              <a:cs typeface="Muli"/>
              <a:sym typeface="Muli"/>
            </a:endParaRPr>
          </a:p>
        </p:txBody>
      </p:sp>
      <p:cxnSp>
        <p:nvCxnSpPr>
          <p:cNvPr id="112" name="Google Shape;112;p17"/>
          <p:cNvCxnSpPr>
            <a:stCxn id="111" idx="3"/>
            <a:endCxn id="106" idx="1"/>
          </p:cNvCxnSpPr>
          <p:nvPr/>
        </p:nvCxnSpPr>
        <p:spPr>
          <a:xfrm>
            <a:off x="2659225" y="2371888"/>
            <a:ext cx="676200" cy="0"/>
          </a:xfrm>
          <a:prstGeom prst="straightConnector1">
            <a:avLst/>
          </a:prstGeom>
          <a:noFill/>
          <a:ln cap="flat" cmpd="sng" w="38100">
            <a:solidFill>
              <a:srgbClr val="F3F3F3"/>
            </a:solidFill>
            <a:prstDash val="solid"/>
            <a:round/>
            <a:headEnd len="med" w="med" type="none"/>
            <a:tailEnd len="med" w="med" type="none"/>
          </a:ln>
        </p:spPr>
      </p:cxnSp>
      <p:cxnSp>
        <p:nvCxnSpPr>
          <p:cNvPr id="113" name="Google Shape;113;p17"/>
          <p:cNvCxnSpPr>
            <a:stCxn id="106" idx="3"/>
            <a:endCxn id="108" idx="1"/>
          </p:cNvCxnSpPr>
          <p:nvPr/>
        </p:nvCxnSpPr>
        <p:spPr>
          <a:xfrm>
            <a:off x="5629925" y="2371888"/>
            <a:ext cx="676200" cy="3600"/>
          </a:xfrm>
          <a:prstGeom prst="straightConnector1">
            <a:avLst/>
          </a:prstGeom>
          <a:noFill/>
          <a:ln cap="flat" cmpd="sng" w="38100">
            <a:solidFill>
              <a:srgbClr val="F3F3F3"/>
            </a:solidFill>
            <a:prstDash val="solid"/>
            <a:round/>
            <a:headEnd len="med" w="med" type="none"/>
            <a:tailEnd len="med" w="med" type="none"/>
          </a:ln>
        </p:spPr>
      </p:cxnSp>
      <p:cxnSp>
        <p:nvCxnSpPr>
          <p:cNvPr id="114" name="Google Shape;114;p17"/>
          <p:cNvCxnSpPr>
            <a:stCxn id="106" idx="0"/>
            <a:endCxn id="110" idx="2"/>
          </p:cNvCxnSpPr>
          <p:nvPr/>
        </p:nvCxnSpPr>
        <p:spPr>
          <a:xfrm rot="10800000">
            <a:off x="4482725" y="1579438"/>
            <a:ext cx="0" cy="354300"/>
          </a:xfrm>
          <a:prstGeom prst="straightConnector1">
            <a:avLst/>
          </a:prstGeom>
          <a:noFill/>
          <a:ln cap="flat" cmpd="sng" w="38100">
            <a:solidFill>
              <a:srgbClr val="F3F3F3"/>
            </a:solidFill>
            <a:prstDash val="solid"/>
            <a:round/>
            <a:headEnd len="med" w="med" type="none"/>
            <a:tailEnd len="med" w="med" type="none"/>
          </a:ln>
        </p:spPr>
      </p:cxnSp>
      <p:cxnSp>
        <p:nvCxnSpPr>
          <p:cNvPr id="115" name="Google Shape;115;p17"/>
          <p:cNvCxnSpPr>
            <a:stCxn id="109" idx="0"/>
            <a:endCxn id="106" idx="2"/>
          </p:cNvCxnSpPr>
          <p:nvPr/>
        </p:nvCxnSpPr>
        <p:spPr>
          <a:xfrm rot="10800000">
            <a:off x="4482725" y="2809973"/>
            <a:ext cx="0" cy="354300"/>
          </a:xfrm>
          <a:prstGeom prst="straightConnector1">
            <a:avLst/>
          </a:prstGeom>
          <a:noFill/>
          <a:ln cap="flat" cmpd="sng" w="38100">
            <a:solidFill>
              <a:srgbClr val="F3F3F3"/>
            </a:solidFill>
            <a:prstDash val="solid"/>
            <a:round/>
            <a:headEnd len="med" w="med" type="none"/>
            <a:tailEnd len="med" w="med" type="none"/>
          </a:ln>
        </p:spPr>
      </p:cxnSp>
      <p:pic>
        <p:nvPicPr>
          <p:cNvPr id="116" name="Google Shape;116;p17"/>
          <p:cNvPicPr preferRelativeResize="0"/>
          <p:nvPr/>
        </p:nvPicPr>
        <p:blipFill rotWithShape="1">
          <a:blip r:embed="rId4">
            <a:alphaModFix/>
          </a:blip>
          <a:srcRect b="8332" l="0" r="74680" t="0"/>
          <a:stretch/>
        </p:blipFill>
        <p:spPr>
          <a:xfrm>
            <a:off x="4302850" y="737000"/>
            <a:ext cx="363250" cy="355239"/>
          </a:xfrm>
          <a:prstGeom prst="rect">
            <a:avLst/>
          </a:prstGeom>
          <a:noFill/>
          <a:ln>
            <a:noFill/>
          </a:ln>
        </p:spPr>
      </p:pic>
      <p:pic>
        <p:nvPicPr>
          <p:cNvPr id="117" name="Google Shape;117;p17"/>
          <p:cNvPicPr preferRelativeResize="0"/>
          <p:nvPr/>
        </p:nvPicPr>
        <p:blipFill rotWithShape="1">
          <a:blip r:embed="rId4">
            <a:alphaModFix/>
          </a:blip>
          <a:srcRect b="8332" l="0" r="74680" t="0"/>
          <a:stretch/>
        </p:blipFill>
        <p:spPr>
          <a:xfrm>
            <a:off x="1323400" y="1933738"/>
            <a:ext cx="363250" cy="355239"/>
          </a:xfrm>
          <a:prstGeom prst="rect">
            <a:avLst/>
          </a:prstGeom>
          <a:noFill/>
          <a:ln>
            <a:noFill/>
          </a:ln>
        </p:spPr>
      </p:pic>
      <p:pic>
        <p:nvPicPr>
          <p:cNvPr id="118" name="Google Shape;118;p17"/>
          <p:cNvPicPr preferRelativeResize="0"/>
          <p:nvPr/>
        </p:nvPicPr>
        <p:blipFill rotWithShape="1">
          <a:blip r:embed="rId4">
            <a:alphaModFix/>
          </a:blip>
          <a:srcRect b="8332" l="0" r="74680" t="0"/>
          <a:stretch/>
        </p:blipFill>
        <p:spPr>
          <a:xfrm>
            <a:off x="7271800" y="1937313"/>
            <a:ext cx="363250" cy="355239"/>
          </a:xfrm>
          <a:prstGeom prst="rect">
            <a:avLst/>
          </a:prstGeom>
          <a:noFill/>
          <a:ln>
            <a:noFill/>
          </a:ln>
        </p:spPr>
      </p:pic>
      <p:sp>
        <p:nvSpPr>
          <p:cNvPr id="119" name="Google Shape;119;p17"/>
          <p:cNvSpPr/>
          <p:nvPr/>
        </p:nvSpPr>
        <p:spPr>
          <a:xfrm>
            <a:off x="4341638" y="3249100"/>
            <a:ext cx="289200" cy="2922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244225" y="3280925"/>
            <a:ext cx="2535600" cy="766800"/>
          </a:xfrm>
          <a:prstGeom prst="rect">
            <a:avLst/>
          </a:prstGeom>
          <a:noFill/>
          <a:ln cap="flat"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FFFFFF"/>
                </a:solidFill>
                <a:latin typeface="Muli"/>
                <a:ea typeface="Muli"/>
                <a:cs typeface="Muli"/>
                <a:sym typeface="Muli"/>
              </a:rPr>
              <a:t>This industry has a very limited supply chain which reduces their importance and power over Blackberry</a:t>
            </a:r>
            <a:endParaRPr sz="900">
              <a:solidFill>
                <a:srgbClr val="FFFFFF"/>
              </a:solidFill>
              <a:latin typeface="Muli"/>
              <a:ea typeface="Muli"/>
              <a:cs typeface="Muli"/>
              <a:sym typeface="Muli"/>
            </a:endParaRPr>
          </a:p>
          <a:p>
            <a:pPr indent="0" lvl="0" marL="0" rtl="0" algn="l">
              <a:spcBef>
                <a:spcPts val="0"/>
              </a:spcBef>
              <a:spcAft>
                <a:spcPts val="0"/>
              </a:spcAft>
              <a:buNone/>
            </a:pPr>
            <a:r>
              <a:t/>
            </a:r>
            <a:endParaRPr sz="900">
              <a:solidFill>
                <a:srgbClr val="FFFFFF"/>
              </a:solidFill>
            </a:endParaRPr>
          </a:p>
        </p:txBody>
      </p:sp>
      <p:sp>
        <p:nvSpPr>
          <p:cNvPr id="121" name="Google Shape;121;p17"/>
          <p:cNvSpPr/>
          <p:nvPr/>
        </p:nvSpPr>
        <p:spPr>
          <a:xfrm>
            <a:off x="3214925" y="4285300"/>
            <a:ext cx="2535600" cy="766800"/>
          </a:xfrm>
          <a:prstGeom prst="rect">
            <a:avLst/>
          </a:prstGeom>
          <a:noFill/>
          <a:ln cap="flat"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FFFFFF"/>
                </a:solidFill>
                <a:latin typeface="Muli"/>
                <a:ea typeface="Muli"/>
                <a:cs typeface="Muli"/>
                <a:sym typeface="Muli"/>
              </a:rPr>
              <a:t>There are hardly any true substitutes to corporate data security asides from switching to a paper only operation </a:t>
            </a:r>
            <a:endParaRPr sz="900">
              <a:solidFill>
                <a:srgbClr val="FFFFFF"/>
              </a:solidFill>
            </a:endParaRPr>
          </a:p>
        </p:txBody>
      </p:sp>
      <p:sp>
        <p:nvSpPr>
          <p:cNvPr id="122" name="Google Shape;122;p17"/>
          <p:cNvSpPr/>
          <p:nvPr/>
        </p:nvSpPr>
        <p:spPr>
          <a:xfrm>
            <a:off x="6185625" y="3280913"/>
            <a:ext cx="2535600" cy="766800"/>
          </a:xfrm>
          <a:prstGeom prst="rect">
            <a:avLst/>
          </a:prstGeom>
          <a:noFill/>
          <a:ln cap="flat"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FFFFFF"/>
                </a:solidFill>
                <a:latin typeface="Muli"/>
                <a:ea typeface="Muli"/>
                <a:cs typeface="Muli"/>
                <a:sym typeface="Muli"/>
              </a:rPr>
              <a:t>The vast amount of businesses with security needs paired with high switching costs creates a landscape where Blackberry has power over buyers</a:t>
            </a:r>
            <a:endParaRPr sz="900">
              <a:solidFill>
                <a:srgbClr val="FFFFFF"/>
              </a:solidFill>
            </a:endParaRPr>
          </a:p>
        </p:txBody>
      </p:sp>
      <p:sp>
        <p:nvSpPr>
          <p:cNvPr id="123" name="Google Shape;123;p17"/>
          <p:cNvSpPr/>
          <p:nvPr/>
        </p:nvSpPr>
        <p:spPr>
          <a:xfrm>
            <a:off x="6247700" y="703225"/>
            <a:ext cx="2723700" cy="766800"/>
          </a:xfrm>
          <a:prstGeom prst="rect">
            <a:avLst/>
          </a:prstGeom>
          <a:noFill/>
          <a:ln cap="flat"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 sz="1000">
                <a:solidFill>
                  <a:srgbClr val="FFFFFF"/>
                </a:solidFill>
                <a:latin typeface="Muli"/>
                <a:ea typeface="Muli"/>
                <a:cs typeface="Muli"/>
                <a:sym typeface="Muli"/>
              </a:rPr>
              <a:t>This industry is saturated with firms bringing similar products to the market; this competition hurts industry profitability</a:t>
            </a:r>
            <a:endParaRPr sz="1000">
              <a:solidFill>
                <a:srgbClr val="FFFFFF"/>
              </a:solidFill>
              <a:latin typeface="Muli"/>
              <a:ea typeface="Muli"/>
              <a:cs typeface="Muli"/>
              <a:sym typeface="Muli"/>
            </a:endParaRPr>
          </a:p>
          <a:p>
            <a:pPr indent="0" lvl="0" marL="0" rtl="0" algn="l">
              <a:spcBef>
                <a:spcPts val="0"/>
              </a:spcBef>
              <a:spcAft>
                <a:spcPts val="0"/>
              </a:spcAft>
              <a:buNone/>
            </a:pPr>
            <a:r>
              <a:t/>
            </a:r>
            <a:endParaRPr/>
          </a:p>
        </p:txBody>
      </p:sp>
      <p:sp>
        <p:nvSpPr>
          <p:cNvPr id="124" name="Google Shape;124;p17"/>
          <p:cNvSpPr/>
          <p:nvPr/>
        </p:nvSpPr>
        <p:spPr>
          <a:xfrm>
            <a:off x="371825" y="757975"/>
            <a:ext cx="2535600" cy="766800"/>
          </a:xfrm>
          <a:prstGeom prst="rect">
            <a:avLst/>
          </a:prstGeom>
          <a:noFill/>
          <a:ln cap="flat" cmpd="sng" w="9525">
            <a:solidFill>
              <a:srgbClr val="FFFFFF"/>
            </a:solidFill>
            <a:prstDash val="dash"/>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 sz="900">
                <a:solidFill>
                  <a:srgbClr val="FFFFFF"/>
                </a:solidFill>
                <a:latin typeface="Muli"/>
                <a:ea typeface="Muli"/>
                <a:cs typeface="Muli"/>
                <a:sym typeface="Muli"/>
              </a:rPr>
              <a:t>The capital requirements to enter this industry are extremely high which drastically lowers the risk of a new competitor dominating the space</a:t>
            </a:r>
            <a:endParaRPr sz="900">
              <a:solidFill>
                <a:srgbClr val="FFFFFF"/>
              </a:solidFill>
            </a:endParaRPr>
          </a:p>
        </p:txBody>
      </p:sp>
      <p:cxnSp>
        <p:nvCxnSpPr>
          <p:cNvPr id="125" name="Google Shape;125;p17"/>
          <p:cNvCxnSpPr>
            <a:stCxn id="124" idx="3"/>
            <a:endCxn id="110" idx="1"/>
          </p:cNvCxnSpPr>
          <p:nvPr/>
        </p:nvCxnSpPr>
        <p:spPr>
          <a:xfrm>
            <a:off x="2907425" y="1141375"/>
            <a:ext cx="460800" cy="0"/>
          </a:xfrm>
          <a:prstGeom prst="straightConnector1">
            <a:avLst/>
          </a:prstGeom>
          <a:noFill/>
          <a:ln cap="flat" cmpd="sng" w="28575">
            <a:solidFill>
              <a:srgbClr val="FFFFFF"/>
            </a:solidFill>
            <a:prstDash val="solid"/>
            <a:round/>
            <a:headEnd len="med" w="med" type="none"/>
            <a:tailEnd len="med" w="med" type="triangle"/>
          </a:ln>
        </p:spPr>
      </p:cxnSp>
      <p:cxnSp>
        <p:nvCxnSpPr>
          <p:cNvPr id="126" name="Google Shape;126;p17"/>
          <p:cNvCxnSpPr/>
          <p:nvPr/>
        </p:nvCxnSpPr>
        <p:spPr>
          <a:xfrm flipH="1">
            <a:off x="5596050" y="1478725"/>
            <a:ext cx="629100" cy="490500"/>
          </a:xfrm>
          <a:prstGeom prst="straightConnector1">
            <a:avLst/>
          </a:prstGeom>
          <a:noFill/>
          <a:ln cap="flat" cmpd="sng" w="28575">
            <a:solidFill>
              <a:srgbClr val="FFFFFF"/>
            </a:solidFill>
            <a:prstDash val="solid"/>
            <a:round/>
            <a:headEnd len="med" w="med" type="none"/>
            <a:tailEnd len="med" w="med" type="triangle"/>
          </a:ln>
        </p:spPr>
      </p:cxnSp>
      <p:cxnSp>
        <p:nvCxnSpPr>
          <p:cNvPr id="127" name="Google Shape;127;p17"/>
          <p:cNvCxnSpPr>
            <a:stCxn id="122" idx="0"/>
            <a:endCxn id="108" idx="2"/>
          </p:cNvCxnSpPr>
          <p:nvPr/>
        </p:nvCxnSpPr>
        <p:spPr>
          <a:xfrm rot="10800000">
            <a:off x="7453425" y="2813513"/>
            <a:ext cx="0" cy="467400"/>
          </a:xfrm>
          <a:prstGeom prst="straightConnector1">
            <a:avLst/>
          </a:prstGeom>
          <a:noFill/>
          <a:ln cap="flat" cmpd="sng" w="28575">
            <a:solidFill>
              <a:srgbClr val="FFFFFF"/>
            </a:solidFill>
            <a:prstDash val="solid"/>
            <a:round/>
            <a:headEnd len="med" w="med" type="none"/>
            <a:tailEnd len="med" w="med" type="triangle"/>
          </a:ln>
        </p:spPr>
      </p:cxnSp>
      <p:cxnSp>
        <p:nvCxnSpPr>
          <p:cNvPr id="128" name="Google Shape;128;p17"/>
          <p:cNvCxnSpPr>
            <a:stCxn id="121" idx="0"/>
            <a:endCxn id="109" idx="2"/>
          </p:cNvCxnSpPr>
          <p:nvPr/>
        </p:nvCxnSpPr>
        <p:spPr>
          <a:xfrm rot="10800000">
            <a:off x="4482725" y="3931000"/>
            <a:ext cx="0" cy="354300"/>
          </a:xfrm>
          <a:prstGeom prst="straightConnector1">
            <a:avLst/>
          </a:prstGeom>
          <a:noFill/>
          <a:ln cap="flat" cmpd="sng" w="28575">
            <a:solidFill>
              <a:srgbClr val="FFFFFF"/>
            </a:solidFill>
            <a:prstDash val="solid"/>
            <a:round/>
            <a:headEnd len="med" w="med" type="none"/>
            <a:tailEnd len="med" w="med" type="triangle"/>
          </a:ln>
        </p:spPr>
      </p:cxnSp>
      <p:cxnSp>
        <p:nvCxnSpPr>
          <p:cNvPr id="129" name="Google Shape;129;p17"/>
          <p:cNvCxnSpPr>
            <a:stCxn id="120" idx="0"/>
            <a:endCxn id="111" idx="2"/>
          </p:cNvCxnSpPr>
          <p:nvPr/>
        </p:nvCxnSpPr>
        <p:spPr>
          <a:xfrm rot="10800000">
            <a:off x="1512025" y="2809925"/>
            <a:ext cx="0" cy="471000"/>
          </a:xfrm>
          <a:prstGeom prst="straightConnector1">
            <a:avLst/>
          </a:prstGeom>
          <a:noFill/>
          <a:ln cap="flat" cmpd="sng" w="28575">
            <a:solidFill>
              <a:srgbClr val="FFFFFF"/>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35" name="Google Shape;135;p18"/>
          <p:cNvGraphicFramePr/>
          <p:nvPr/>
        </p:nvGraphicFramePr>
        <p:xfrm>
          <a:off x="1490200" y="911725"/>
          <a:ext cx="3000000" cy="3000000"/>
        </p:xfrm>
        <a:graphic>
          <a:graphicData uri="http://schemas.openxmlformats.org/drawingml/2006/table">
            <a:tbl>
              <a:tblPr>
                <a:noFill/>
                <a:tableStyleId>{FE9F46AF-5955-40EC-80E9-7AA3C8E7ACF1}</a:tableStyleId>
              </a:tblPr>
              <a:tblGrid>
                <a:gridCol w="3081800"/>
                <a:gridCol w="3081800"/>
              </a:tblGrid>
              <a:tr h="1859050">
                <a:tc>
                  <a:txBody>
                    <a:bodyPr/>
                    <a:lstStyle/>
                    <a:p>
                      <a:pPr indent="0" lvl="0" marL="0" rtl="0" algn="ctr">
                        <a:spcBef>
                          <a:spcPts val="0"/>
                        </a:spcBef>
                        <a:spcAft>
                          <a:spcPts val="0"/>
                        </a:spcAft>
                        <a:buNone/>
                      </a:pPr>
                      <a:r>
                        <a:rPr b="1" lang="en" sz="1600">
                          <a:solidFill>
                            <a:srgbClr val="FFFFFF"/>
                          </a:solidFill>
                          <a:latin typeface="Muli"/>
                          <a:ea typeface="Muli"/>
                          <a:cs typeface="Muli"/>
                          <a:sym typeface="Muli"/>
                        </a:rPr>
                        <a:t>Strengths</a:t>
                      </a:r>
                      <a:endParaRPr b="1" sz="1600">
                        <a:solidFill>
                          <a:srgbClr val="FFFFFF"/>
                        </a:solidFill>
                        <a:latin typeface="Muli"/>
                        <a:ea typeface="Muli"/>
                        <a:cs typeface="Muli"/>
                        <a:sym typeface="Muli"/>
                      </a:endParaRPr>
                    </a:p>
                    <a:p>
                      <a:pPr indent="0" lvl="0" marL="0" rtl="0" algn="ctr">
                        <a:spcBef>
                          <a:spcPts val="0"/>
                        </a:spcBef>
                        <a:spcAft>
                          <a:spcPts val="0"/>
                        </a:spcAft>
                        <a:buNone/>
                      </a:pPr>
                      <a:r>
                        <a:t/>
                      </a:r>
                      <a:endParaRPr b="1" sz="1600">
                        <a:solidFill>
                          <a:srgbClr val="FFFFFF"/>
                        </a:solidFill>
                        <a:latin typeface="Muli"/>
                        <a:ea typeface="Muli"/>
                        <a:cs typeface="Muli"/>
                        <a:sym typeface="Muli"/>
                      </a:endParaRPr>
                    </a:p>
                    <a:p>
                      <a:pPr indent="-304800" lvl="0" marL="457200" rtl="0" algn="l">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All-inclusive security consulting and implementation</a:t>
                      </a:r>
                      <a:endParaRPr sz="1200">
                        <a:solidFill>
                          <a:srgbClr val="FFFFFF"/>
                        </a:solidFill>
                        <a:latin typeface="Muli"/>
                        <a:ea typeface="Muli"/>
                        <a:cs typeface="Muli"/>
                        <a:sym typeface="Muli"/>
                      </a:endParaRPr>
                    </a:p>
                    <a:p>
                      <a:pPr indent="-304800" lvl="0" marL="457200" rtl="0" algn="l">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AI driven human error identification and solutions</a:t>
                      </a:r>
                      <a:endParaRPr sz="1200">
                        <a:solidFill>
                          <a:srgbClr val="FFFFFF"/>
                        </a:solidFill>
                        <a:latin typeface="Muli"/>
                        <a:ea typeface="Muli"/>
                        <a:cs typeface="Muli"/>
                        <a:sym typeface="Muli"/>
                      </a:endParaRPr>
                    </a:p>
                    <a:p>
                      <a:pPr indent="-304800" lvl="0" marL="457200" rtl="0" algn="l">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Physical asset transportation tracking and security</a:t>
                      </a:r>
                      <a:endParaRPr sz="1200">
                        <a:solidFill>
                          <a:srgbClr val="FFFFFF"/>
                        </a:solidFill>
                        <a:latin typeface="Muli"/>
                        <a:ea typeface="Muli"/>
                        <a:cs typeface="Muli"/>
                        <a:sym typeface="Muli"/>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 sz="1600">
                          <a:solidFill>
                            <a:srgbClr val="FFFFFF"/>
                          </a:solidFill>
                          <a:latin typeface="Muli"/>
                          <a:ea typeface="Muli"/>
                          <a:cs typeface="Muli"/>
                          <a:sym typeface="Muli"/>
                        </a:rPr>
                        <a:t>Weaknesses</a:t>
                      </a:r>
                      <a:endParaRPr b="1" sz="1600">
                        <a:solidFill>
                          <a:srgbClr val="FFFFFF"/>
                        </a:solidFill>
                        <a:latin typeface="Muli"/>
                        <a:ea typeface="Muli"/>
                        <a:cs typeface="Muli"/>
                        <a:sym typeface="Muli"/>
                      </a:endParaRPr>
                    </a:p>
                    <a:p>
                      <a:pPr indent="0" lvl="0" marL="0" marR="0" rtl="0" algn="ctr">
                        <a:lnSpc>
                          <a:spcPct val="100000"/>
                        </a:lnSpc>
                        <a:spcBef>
                          <a:spcPts val="0"/>
                        </a:spcBef>
                        <a:spcAft>
                          <a:spcPts val="0"/>
                        </a:spcAft>
                        <a:buNone/>
                      </a:pPr>
                      <a:r>
                        <a:t/>
                      </a:r>
                      <a:endParaRPr b="1" sz="1600">
                        <a:solidFill>
                          <a:srgbClr val="FFFFFF"/>
                        </a:solidFill>
                        <a:latin typeface="Muli"/>
                        <a:ea typeface="Muli"/>
                        <a:cs typeface="Muli"/>
                        <a:sym typeface="Muli"/>
                      </a:endParaRPr>
                    </a:p>
                    <a:p>
                      <a:pPr indent="-304800" lvl="0" marL="457200" marR="0" rtl="0" algn="l">
                        <a:lnSpc>
                          <a:spcPct val="100000"/>
                        </a:lnSpc>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Firm stuck in red ocean strategy </a:t>
                      </a:r>
                      <a:endParaRPr sz="1200">
                        <a:solidFill>
                          <a:srgbClr val="FFFFFF"/>
                        </a:solidFill>
                        <a:latin typeface="Muli"/>
                        <a:ea typeface="Muli"/>
                        <a:cs typeface="Muli"/>
                        <a:sym typeface="Muli"/>
                      </a:endParaRPr>
                    </a:p>
                    <a:p>
                      <a:pPr indent="-304800" lvl="0" marL="457200" marR="0" rtl="0" algn="l">
                        <a:lnSpc>
                          <a:spcPct val="100000"/>
                        </a:lnSpc>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Product not </a:t>
                      </a:r>
                      <a:r>
                        <a:rPr lang="en" sz="1200">
                          <a:solidFill>
                            <a:srgbClr val="FFFFFF"/>
                          </a:solidFill>
                          <a:latin typeface="Muli"/>
                          <a:ea typeface="Muli"/>
                          <a:cs typeface="Muli"/>
                          <a:sym typeface="Muli"/>
                        </a:rPr>
                        <a:t>differentiated</a:t>
                      </a:r>
                      <a:r>
                        <a:rPr lang="en" sz="1200">
                          <a:solidFill>
                            <a:srgbClr val="FFFFFF"/>
                          </a:solidFill>
                          <a:latin typeface="Muli"/>
                          <a:ea typeface="Muli"/>
                          <a:cs typeface="Muli"/>
                          <a:sym typeface="Muli"/>
                        </a:rPr>
                        <a:t> enough to stand out in highly competitive industry</a:t>
                      </a:r>
                      <a:endParaRPr sz="1200">
                        <a:solidFill>
                          <a:srgbClr val="FFFFFF"/>
                        </a:solidFill>
                        <a:latin typeface="Muli"/>
                        <a:ea typeface="Muli"/>
                        <a:cs typeface="Muli"/>
                        <a:sym typeface="Muli"/>
                      </a:endParaRPr>
                    </a:p>
                    <a:p>
                      <a:pPr indent="-304800" lvl="0" marL="457200" marR="0" rtl="0" algn="l">
                        <a:lnSpc>
                          <a:spcPct val="100000"/>
                        </a:lnSpc>
                        <a:spcBef>
                          <a:spcPts val="0"/>
                        </a:spcBef>
                        <a:spcAft>
                          <a:spcPts val="0"/>
                        </a:spcAft>
                        <a:buClr>
                          <a:srgbClr val="FFFFFF"/>
                        </a:buClr>
                        <a:buSzPts val="1200"/>
                        <a:buFont typeface="Muli"/>
                        <a:buChar char="●"/>
                      </a:pPr>
                      <a:r>
                        <a:rPr lang="en" sz="1200">
                          <a:solidFill>
                            <a:srgbClr val="FFFFFF"/>
                          </a:solidFill>
                          <a:latin typeface="Muli"/>
                          <a:ea typeface="Muli"/>
                          <a:cs typeface="Muli"/>
                          <a:sym typeface="Muli"/>
                        </a:rPr>
                        <a:t>Competitors like Microsoft have exponentially more assets and ability to </a:t>
                      </a:r>
                      <a:r>
                        <a:rPr lang="en" sz="1200">
                          <a:solidFill>
                            <a:srgbClr val="FFFFFF"/>
                          </a:solidFill>
                          <a:latin typeface="Muli"/>
                          <a:ea typeface="Muli"/>
                          <a:cs typeface="Muli"/>
                          <a:sym typeface="Muli"/>
                        </a:rPr>
                        <a:t>develop</a:t>
                      </a:r>
                      <a:r>
                        <a:rPr lang="en" sz="1200">
                          <a:solidFill>
                            <a:srgbClr val="FFFFFF"/>
                          </a:solidFill>
                          <a:latin typeface="Muli"/>
                          <a:ea typeface="Muli"/>
                          <a:cs typeface="Muli"/>
                          <a:sym typeface="Muli"/>
                        </a:rPr>
                        <a:t> new products</a:t>
                      </a:r>
                      <a:endParaRPr sz="1200">
                        <a:solidFill>
                          <a:srgbClr val="FFFFFF"/>
                        </a:solidFill>
                        <a:latin typeface="Muli"/>
                        <a:ea typeface="Muli"/>
                        <a:cs typeface="Muli"/>
                        <a:sym typeface="Muli"/>
                      </a:endParaRPr>
                    </a:p>
                    <a:p>
                      <a:pPr indent="0" lvl="0" marL="457200" marR="0" rtl="0" algn="l">
                        <a:lnSpc>
                          <a:spcPct val="100000"/>
                        </a:lnSpc>
                        <a:spcBef>
                          <a:spcPts val="0"/>
                        </a:spcBef>
                        <a:spcAft>
                          <a:spcPts val="0"/>
                        </a:spcAft>
                        <a:buNone/>
                      </a:pPr>
                      <a:r>
                        <a:t/>
                      </a:r>
                      <a:endParaRPr sz="1200">
                        <a:solidFill>
                          <a:srgbClr val="FFFFFF"/>
                        </a:solidFill>
                        <a:latin typeface="Muli"/>
                        <a:ea typeface="Muli"/>
                        <a:cs typeface="Muli"/>
                        <a:sym typeface="Muli"/>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1859050">
                <a:tc>
                  <a:txBody>
                    <a:bodyPr/>
                    <a:lstStyle/>
                    <a:p>
                      <a:pPr indent="0" lvl="0" marL="0" rtl="0" algn="ctr">
                        <a:spcBef>
                          <a:spcPts val="0"/>
                        </a:spcBef>
                        <a:spcAft>
                          <a:spcPts val="0"/>
                        </a:spcAft>
                        <a:buNone/>
                      </a:pPr>
                      <a:r>
                        <a:rPr b="1" lang="en" sz="1600">
                          <a:solidFill>
                            <a:srgbClr val="FFFFFF"/>
                          </a:solidFill>
                          <a:latin typeface="Muli"/>
                          <a:ea typeface="Muli"/>
                          <a:cs typeface="Muli"/>
                          <a:sym typeface="Muli"/>
                        </a:rPr>
                        <a:t>Opportunities</a:t>
                      </a:r>
                      <a:endParaRPr b="1" sz="1600">
                        <a:solidFill>
                          <a:srgbClr val="FFFFFF"/>
                        </a:solidFill>
                        <a:latin typeface="Muli"/>
                        <a:ea typeface="Muli"/>
                        <a:cs typeface="Muli"/>
                        <a:sym typeface="Muli"/>
                      </a:endParaRPr>
                    </a:p>
                    <a:p>
                      <a:pPr indent="0" lvl="0" marL="0" rtl="0" algn="ctr">
                        <a:spcBef>
                          <a:spcPts val="0"/>
                        </a:spcBef>
                        <a:spcAft>
                          <a:spcPts val="0"/>
                        </a:spcAft>
                        <a:buNone/>
                      </a:pPr>
                      <a:r>
                        <a:t/>
                      </a:r>
                      <a:endParaRPr b="1" sz="1600">
                        <a:solidFill>
                          <a:srgbClr val="FFFFFF"/>
                        </a:solidFill>
                        <a:latin typeface="Muli"/>
                        <a:ea typeface="Muli"/>
                        <a:cs typeface="Muli"/>
                        <a:sym typeface="Muli"/>
                      </a:endParaRPr>
                    </a:p>
                    <a:p>
                      <a:pPr indent="-304800" lvl="0" marL="457200" rtl="0" algn="l">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Leverage their unique AI human error of their security platform</a:t>
                      </a:r>
                      <a:endParaRPr sz="1200">
                        <a:solidFill>
                          <a:schemeClr val="lt1"/>
                        </a:solidFill>
                        <a:latin typeface="Muli"/>
                        <a:ea typeface="Muli"/>
                        <a:cs typeface="Muli"/>
                        <a:sym typeface="Muli"/>
                      </a:endParaRPr>
                    </a:p>
                    <a:p>
                      <a:pPr indent="-304800" lvl="0" marL="457200" rtl="0" algn="l">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Expertise in smartphone security allows for major partnerships with smartphone producers</a:t>
                      </a:r>
                      <a:endParaRPr sz="1200">
                        <a:solidFill>
                          <a:schemeClr val="lt1"/>
                        </a:solidFill>
                        <a:latin typeface="Muli"/>
                        <a:ea typeface="Muli"/>
                        <a:cs typeface="Muli"/>
                        <a:sym typeface="Muli"/>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1600">
                          <a:solidFill>
                            <a:srgbClr val="FFFFFF"/>
                          </a:solidFill>
                          <a:latin typeface="Muli"/>
                          <a:ea typeface="Muli"/>
                          <a:cs typeface="Muli"/>
                          <a:sym typeface="Muli"/>
                        </a:rPr>
                        <a:t>Threats</a:t>
                      </a:r>
                      <a:endParaRPr b="1" sz="1600">
                        <a:solidFill>
                          <a:srgbClr val="FFFFFF"/>
                        </a:solidFill>
                        <a:latin typeface="Muli"/>
                        <a:ea typeface="Muli"/>
                        <a:cs typeface="Muli"/>
                        <a:sym typeface="Muli"/>
                      </a:endParaRPr>
                    </a:p>
                    <a:p>
                      <a:pPr indent="0" lvl="0" marL="0" rtl="0" algn="ctr">
                        <a:spcBef>
                          <a:spcPts val="0"/>
                        </a:spcBef>
                        <a:spcAft>
                          <a:spcPts val="0"/>
                        </a:spcAft>
                        <a:buNone/>
                      </a:pPr>
                      <a:r>
                        <a:t/>
                      </a:r>
                      <a:endParaRPr b="1" sz="1600">
                        <a:solidFill>
                          <a:srgbClr val="FFFFFF"/>
                        </a:solidFill>
                        <a:latin typeface="Muli"/>
                        <a:ea typeface="Muli"/>
                        <a:cs typeface="Muli"/>
                        <a:sym typeface="Muli"/>
                      </a:endParaRPr>
                    </a:p>
                    <a:p>
                      <a:pPr indent="-304800" lvl="0" marL="457200" rtl="0" algn="l">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Significant amount of competitors with more funding</a:t>
                      </a:r>
                      <a:endParaRPr sz="1200">
                        <a:solidFill>
                          <a:schemeClr val="lt1"/>
                        </a:solidFill>
                        <a:latin typeface="Muli"/>
                        <a:ea typeface="Muli"/>
                        <a:cs typeface="Muli"/>
                        <a:sym typeface="Muli"/>
                      </a:endParaRPr>
                    </a:p>
                    <a:p>
                      <a:pPr indent="-304800" lvl="0" marL="457200" rtl="0" algn="l">
                        <a:spcBef>
                          <a:spcPts val="0"/>
                        </a:spcBef>
                        <a:spcAft>
                          <a:spcPts val="0"/>
                        </a:spcAft>
                        <a:buClr>
                          <a:schemeClr val="lt1"/>
                        </a:buClr>
                        <a:buSzPts val="1200"/>
                        <a:buFont typeface="Muli"/>
                        <a:buChar char="●"/>
                      </a:pPr>
                      <a:r>
                        <a:rPr lang="en" sz="1200">
                          <a:solidFill>
                            <a:schemeClr val="lt1"/>
                          </a:solidFill>
                          <a:latin typeface="Muli"/>
                          <a:ea typeface="Muli"/>
                          <a:cs typeface="Muli"/>
                          <a:sym typeface="Muli"/>
                        </a:rPr>
                        <a:t>Aggressive acquisitions which can lead to insolvency if they </a:t>
                      </a:r>
                      <a:r>
                        <a:rPr lang="en" sz="1200">
                          <a:solidFill>
                            <a:schemeClr val="lt1"/>
                          </a:solidFill>
                          <a:latin typeface="Muli"/>
                          <a:ea typeface="Muli"/>
                          <a:cs typeface="Muli"/>
                          <a:sym typeface="Muli"/>
                        </a:rPr>
                        <a:t>can't</a:t>
                      </a:r>
                      <a:r>
                        <a:rPr lang="en" sz="1200">
                          <a:solidFill>
                            <a:schemeClr val="lt1"/>
                          </a:solidFill>
                          <a:latin typeface="Muli"/>
                          <a:ea typeface="Muli"/>
                          <a:cs typeface="Muli"/>
                          <a:sym typeface="Muli"/>
                        </a:rPr>
                        <a:t> find the </a:t>
                      </a:r>
                      <a:r>
                        <a:rPr lang="en" sz="1200">
                          <a:solidFill>
                            <a:schemeClr val="lt1"/>
                          </a:solidFill>
                          <a:latin typeface="Muli"/>
                          <a:ea typeface="Muli"/>
                          <a:cs typeface="Muli"/>
                          <a:sym typeface="Muli"/>
                        </a:rPr>
                        <a:t>synergy</a:t>
                      </a:r>
                      <a:r>
                        <a:rPr lang="en" sz="1200">
                          <a:solidFill>
                            <a:schemeClr val="lt1"/>
                          </a:solidFill>
                          <a:latin typeface="Muli"/>
                          <a:ea typeface="Muli"/>
                          <a:cs typeface="Muli"/>
                          <a:sym typeface="Muli"/>
                        </a:rPr>
                        <a:t> </a:t>
                      </a:r>
                      <a:endParaRPr sz="1200">
                        <a:solidFill>
                          <a:schemeClr val="lt1"/>
                        </a:solidFill>
                        <a:latin typeface="Muli"/>
                        <a:ea typeface="Muli"/>
                        <a:cs typeface="Muli"/>
                        <a:sym typeface="Muli"/>
                      </a:endParaRPr>
                    </a:p>
                    <a:p>
                      <a:pPr indent="0" lvl="0" marL="0" rtl="0" algn="l">
                        <a:spcBef>
                          <a:spcPts val="0"/>
                        </a:spcBef>
                        <a:spcAft>
                          <a:spcPts val="0"/>
                        </a:spcAft>
                        <a:buNone/>
                      </a:pPr>
                      <a:r>
                        <a:t/>
                      </a:r>
                      <a:endParaRPr sz="1200">
                        <a:solidFill>
                          <a:schemeClr val="lt1"/>
                        </a:solidFill>
                        <a:latin typeface="Muli"/>
                        <a:ea typeface="Muli"/>
                        <a:cs typeface="Muli"/>
                        <a:sym typeface="Muli"/>
                      </a:endParaRPr>
                    </a:p>
                  </a:txBody>
                  <a:tcPr marT="91425" marB="91425" marR="91425" marL="91425">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
        <p:nvSpPr>
          <p:cNvPr id="136" name="Google Shape;136;p18"/>
          <p:cNvSpPr txBox="1"/>
          <p:nvPr>
            <p:ph idx="4294967295" type="title"/>
          </p:nvPr>
        </p:nvSpPr>
        <p:spPr>
          <a:xfrm>
            <a:off x="312775" y="131700"/>
            <a:ext cx="6014400" cy="5895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2400"/>
              <a:t>Strategic Firm Analysis</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idx="4294967295" type="body"/>
          </p:nvPr>
        </p:nvSpPr>
        <p:spPr>
          <a:xfrm>
            <a:off x="592000" y="1321488"/>
            <a:ext cx="3795600" cy="2500500"/>
          </a:xfrm>
          <a:prstGeom prst="rect">
            <a:avLst/>
          </a:prstGeom>
        </p:spPr>
        <p:txBody>
          <a:bodyPr anchorCtr="0" anchor="ctr" bIns="0" lIns="0" spcFirstLastPara="1" rIns="0" wrap="square" tIns="0">
            <a:noAutofit/>
          </a:bodyPr>
          <a:lstStyle/>
          <a:p>
            <a:pPr indent="0" lvl="0" marL="0" rtl="0" algn="l">
              <a:spcBef>
                <a:spcPts val="600"/>
              </a:spcBef>
              <a:spcAft>
                <a:spcPts val="0"/>
              </a:spcAft>
              <a:buNone/>
            </a:pPr>
            <a:r>
              <a:rPr lang="en" sz="1800"/>
              <a:t>Increase WTP by helping people strengthen relationships</a:t>
            </a:r>
            <a:endParaRPr sz="1800"/>
          </a:p>
          <a:p>
            <a:pPr indent="-317500" lvl="0" marL="457200" rtl="0" algn="l">
              <a:spcBef>
                <a:spcPts val="600"/>
              </a:spcBef>
              <a:spcAft>
                <a:spcPts val="0"/>
              </a:spcAft>
              <a:buSzPts val="1400"/>
              <a:buChar char="⬡"/>
            </a:pPr>
            <a:r>
              <a:rPr lang="en" sz="1400"/>
              <a:t>Freemium model for customers to invite their clients under the BBM secure communications platform for X amount of time</a:t>
            </a:r>
            <a:endParaRPr sz="1400"/>
          </a:p>
        </p:txBody>
      </p:sp>
      <p:sp>
        <p:nvSpPr>
          <p:cNvPr id="142" name="Google Shape;142;p1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43" name="Google Shape;143;p19"/>
          <p:cNvPicPr preferRelativeResize="0"/>
          <p:nvPr/>
        </p:nvPicPr>
        <p:blipFill rotWithShape="1">
          <a:blip r:embed="rId3">
            <a:alphaModFix/>
          </a:blip>
          <a:srcRect b="0" l="19451" r="19573" t="0"/>
          <a:stretch/>
        </p:blipFill>
        <p:spPr>
          <a:xfrm>
            <a:off x="5565625" y="433812"/>
            <a:ext cx="2234725" cy="4275874"/>
          </a:xfrm>
          <a:prstGeom prst="rect">
            <a:avLst/>
          </a:prstGeom>
          <a:noFill/>
          <a:ln>
            <a:noFill/>
          </a:ln>
        </p:spPr>
      </p:pic>
      <p:sp>
        <p:nvSpPr>
          <p:cNvPr id="144" name="Google Shape;144;p19"/>
          <p:cNvSpPr txBox="1"/>
          <p:nvPr/>
        </p:nvSpPr>
        <p:spPr>
          <a:xfrm>
            <a:off x="491125" y="229375"/>
            <a:ext cx="4600800" cy="115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 sz="2400">
                <a:solidFill>
                  <a:schemeClr val="lt1"/>
                </a:solidFill>
                <a:latin typeface="Lexend Deca"/>
                <a:ea typeface="Lexend Deca"/>
                <a:cs typeface="Lexend Deca"/>
                <a:sym typeface="Lexend Deca"/>
              </a:rPr>
              <a:t>Recommendation #1 </a:t>
            </a:r>
            <a:endParaRPr sz="2400">
              <a:solidFill>
                <a:schemeClr val="lt1"/>
              </a:solidFill>
              <a:latin typeface="Lexend Deca"/>
              <a:ea typeface="Lexend Deca"/>
              <a:cs typeface="Lexend Deca"/>
              <a:sym typeface="Lexend Deca"/>
            </a:endParaRPr>
          </a:p>
          <a:p>
            <a:pPr indent="0" lvl="0" marL="0" rtl="0" algn="l">
              <a:lnSpc>
                <a:spcPct val="115000"/>
              </a:lnSpc>
              <a:spcBef>
                <a:spcPts val="600"/>
              </a:spcBef>
              <a:spcAft>
                <a:spcPts val="0"/>
              </a:spcAft>
              <a:buNone/>
            </a:pPr>
            <a:r>
              <a:rPr lang="en" sz="2000">
                <a:solidFill>
                  <a:schemeClr val="lt1"/>
                </a:solidFill>
                <a:latin typeface="Muli"/>
                <a:ea typeface="Muli"/>
                <a:cs typeface="Muli"/>
                <a:sym typeface="Muli"/>
              </a:rPr>
              <a:t>Implement a Social Strategy</a:t>
            </a:r>
            <a:endParaRPr sz="2000">
              <a:latin typeface="Muli"/>
              <a:ea typeface="Muli"/>
              <a:cs typeface="Muli"/>
              <a:sym typeface="Mul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20"/>
          <p:cNvSpPr txBox="1"/>
          <p:nvPr>
            <p:ph idx="4294967295" type="body"/>
          </p:nvPr>
        </p:nvSpPr>
        <p:spPr>
          <a:xfrm>
            <a:off x="592200" y="1609100"/>
            <a:ext cx="3795600" cy="1673700"/>
          </a:xfrm>
          <a:prstGeom prst="rect">
            <a:avLst/>
          </a:prstGeom>
        </p:spPr>
        <p:txBody>
          <a:bodyPr anchorCtr="0" anchor="ctr" bIns="0" lIns="0" spcFirstLastPara="1" rIns="0" wrap="square" tIns="0">
            <a:noAutofit/>
          </a:bodyPr>
          <a:lstStyle/>
          <a:p>
            <a:pPr indent="-317500" lvl="0" marL="457200" rtl="0" algn="l">
              <a:spcBef>
                <a:spcPts val="600"/>
              </a:spcBef>
              <a:spcAft>
                <a:spcPts val="0"/>
              </a:spcAft>
              <a:buSzPts val="1400"/>
              <a:buChar char="⬡"/>
            </a:pPr>
            <a:r>
              <a:rPr lang="en" sz="1400">
                <a:latin typeface="Muli"/>
                <a:ea typeface="Muli"/>
                <a:cs typeface="Muli"/>
                <a:sym typeface="Muli"/>
              </a:rPr>
              <a:t>Accommodate different levels of corporations</a:t>
            </a:r>
            <a:endParaRPr sz="1400">
              <a:latin typeface="Muli"/>
              <a:ea typeface="Muli"/>
              <a:cs typeface="Muli"/>
              <a:sym typeface="Muli"/>
            </a:endParaRPr>
          </a:p>
          <a:p>
            <a:pPr indent="-317500" lvl="0" marL="457200" rtl="0" algn="l">
              <a:spcBef>
                <a:spcPts val="1000"/>
              </a:spcBef>
              <a:spcAft>
                <a:spcPts val="1000"/>
              </a:spcAft>
              <a:buSzPts val="1400"/>
              <a:buChar char="⬡"/>
            </a:pPr>
            <a:r>
              <a:rPr lang="en" sz="1400">
                <a:latin typeface="Muli"/>
                <a:ea typeface="Muli"/>
                <a:cs typeface="Muli"/>
                <a:sym typeface="Muli"/>
              </a:rPr>
              <a:t>Adjusted by number of employees, countries they operate in, number of devices, or level of protection</a:t>
            </a:r>
            <a:endParaRPr sz="1400"/>
          </a:p>
        </p:txBody>
      </p:sp>
      <p:sp>
        <p:nvSpPr>
          <p:cNvPr id="151" name="Google Shape;151;p20"/>
          <p:cNvSpPr txBox="1"/>
          <p:nvPr/>
        </p:nvSpPr>
        <p:spPr>
          <a:xfrm>
            <a:off x="592200" y="338625"/>
            <a:ext cx="4970700" cy="108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600"/>
              </a:spcBef>
              <a:spcAft>
                <a:spcPts val="0"/>
              </a:spcAft>
              <a:buNone/>
            </a:pPr>
            <a:r>
              <a:rPr lang="en" sz="2400">
                <a:solidFill>
                  <a:schemeClr val="lt1"/>
                </a:solidFill>
                <a:latin typeface="Lexend Deca"/>
                <a:ea typeface="Lexend Deca"/>
                <a:cs typeface="Lexend Deca"/>
                <a:sym typeface="Lexend Deca"/>
              </a:rPr>
              <a:t>Recommendation #2- </a:t>
            </a:r>
            <a:endParaRPr sz="2400">
              <a:solidFill>
                <a:schemeClr val="lt1"/>
              </a:solidFill>
              <a:latin typeface="Lexend Deca"/>
              <a:ea typeface="Lexend Deca"/>
              <a:cs typeface="Lexend Deca"/>
              <a:sym typeface="Lexend Deca"/>
            </a:endParaRPr>
          </a:p>
          <a:p>
            <a:pPr indent="0" lvl="0" marL="0" rtl="0" algn="l">
              <a:lnSpc>
                <a:spcPct val="115000"/>
              </a:lnSpc>
              <a:spcBef>
                <a:spcPts val="600"/>
              </a:spcBef>
              <a:spcAft>
                <a:spcPts val="0"/>
              </a:spcAft>
              <a:buNone/>
            </a:pPr>
            <a:r>
              <a:rPr lang="en" sz="2000">
                <a:solidFill>
                  <a:schemeClr val="lt1"/>
                </a:solidFill>
                <a:latin typeface="Muli"/>
                <a:ea typeface="Muli"/>
                <a:cs typeface="Muli"/>
                <a:sym typeface="Muli"/>
              </a:rPr>
              <a:t>Versioned Cost Structure</a:t>
            </a:r>
            <a:endParaRPr sz="2000">
              <a:latin typeface="Muli"/>
              <a:ea typeface="Muli"/>
              <a:cs typeface="Muli"/>
              <a:sym typeface="Muli"/>
            </a:endParaRPr>
          </a:p>
        </p:txBody>
      </p:sp>
      <p:pic>
        <p:nvPicPr>
          <p:cNvPr id="152" name="Google Shape;152;p20"/>
          <p:cNvPicPr preferRelativeResize="0"/>
          <p:nvPr/>
        </p:nvPicPr>
        <p:blipFill rotWithShape="1">
          <a:blip r:embed="rId3">
            <a:alphaModFix/>
          </a:blip>
          <a:srcRect b="0" l="26857" r="0" t="0"/>
          <a:stretch/>
        </p:blipFill>
        <p:spPr>
          <a:xfrm>
            <a:off x="4958600" y="1109600"/>
            <a:ext cx="3723624" cy="2672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58" name="Google Shape;158;p21"/>
          <p:cNvSpPr txBox="1"/>
          <p:nvPr>
            <p:ph idx="4294967295" type="body"/>
          </p:nvPr>
        </p:nvSpPr>
        <p:spPr>
          <a:xfrm>
            <a:off x="567350" y="301650"/>
            <a:ext cx="4810800" cy="1282800"/>
          </a:xfrm>
          <a:prstGeom prst="rect">
            <a:avLst/>
          </a:prstGeom>
        </p:spPr>
        <p:txBody>
          <a:bodyPr anchorCtr="0" anchor="ctr" bIns="0" lIns="0" spcFirstLastPara="1" rIns="0" wrap="square" tIns="0">
            <a:noAutofit/>
          </a:bodyPr>
          <a:lstStyle/>
          <a:p>
            <a:pPr indent="0" lvl="0" marL="0" rtl="0" algn="l">
              <a:spcBef>
                <a:spcPts val="600"/>
              </a:spcBef>
              <a:spcAft>
                <a:spcPts val="0"/>
              </a:spcAft>
              <a:buNone/>
            </a:pPr>
            <a:r>
              <a:rPr lang="en">
                <a:latin typeface="Lexend Deca"/>
                <a:ea typeface="Lexend Deca"/>
                <a:cs typeface="Lexend Deca"/>
                <a:sym typeface="Lexend Deca"/>
              </a:rPr>
              <a:t>Recommendation #3</a:t>
            </a:r>
            <a:endParaRPr>
              <a:latin typeface="Lexend Deca"/>
              <a:ea typeface="Lexend Deca"/>
              <a:cs typeface="Lexend Deca"/>
              <a:sym typeface="Lexend Deca"/>
            </a:endParaRPr>
          </a:p>
          <a:p>
            <a:pPr indent="0" lvl="0" marL="0" rtl="0" algn="l">
              <a:spcBef>
                <a:spcPts val="600"/>
              </a:spcBef>
              <a:spcAft>
                <a:spcPts val="0"/>
              </a:spcAft>
              <a:buNone/>
            </a:pPr>
            <a:r>
              <a:rPr lang="en" sz="2000">
                <a:latin typeface="Muli"/>
                <a:ea typeface="Muli"/>
                <a:cs typeface="Muli"/>
                <a:sym typeface="Muli"/>
              </a:rPr>
              <a:t>Buy Out</a:t>
            </a:r>
            <a:endParaRPr sz="2000">
              <a:latin typeface="Muli"/>
              <a:ea typeface="Muli"/>
              <a:cs typeface="Muli"/>
              <a:sym typeface="Muli"/>
            </a:endParaRPr>
          </a:p>
          <a:p>
            <a:pPr indent="0" lvl="0" marL="0" rtl="0" algn="l">
              <a:spcBef>
                <a:spcPts val="600"/>
              </a:spcBef>
              <a:spcAft>
                <a:spcPts val="0"/>
              </a:spcAft>
              <a:buNone/>
            </a:pPr>
            <a:r>
              <a:t/>
            </a:r>
            <a:endParaRPr sz="1400"/>
          </a:p>
        </p:txBody>
      </p:sp>
      <p:sp>
        <p:nvSpPr>
          <p:cNvPr id="159" name="Google Shape;159;p21"/>
          <p:cNvSpPr txBox="1"/>
          <p:nvPr/>
        </p:nvSpPr>
        <p:spPr>
          <a:xfrm>
            <a:off x="704325" y="1233450"/>
            <a:ext cx="3908400" cy="2676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600"/>
              </a:spcBef>
              <a:spcAft>
                <a:spcPts val="0"/>
              </a:spcAft>
              <a:buClr>
                <a:schemeClr val="accent5"/>
              </a:buClr>
              <a:buSzPts val="1400"/>
              <a:buFont typeface="Muli"/>
              <a:buChar char="⬡"/>
            </a:pPr>
            <a:r>
              <a:rPr lang="en">
                <a:solidFill>
                  <a:schemeClr val="lt1"/>
                </a:solidFill>
                <a:latin typeface="Muli"/>
                <a:ea typeface="Muli"/>
                <a:cs typeface="Muli"/>
                <a:sym typeface="Muli"/>
              </a:rPr>
              <a:t>Leverage AI security platforms</a:t>
            </a:r>
            <a:endParaRPr>
              <a:solidFill>
                <a:schemeClr val="lt1"/>
              </a:solidFill>
              <a:latin typeface="Muli"/>
              <a:ea typeface="Muli"/>
              <a:cs typeface="Muli"/>
              <a:sym typeface="Muli"/>
            </a:endParaRPr>
          </a:p>
          <a:p>
            <a:pPr indent="-381000" lvl="1" marL="914400" rtl="0" algn="l">
              <a:lnSpc>
                <a:spcPct val="115000"/>
              </a:lnSpc>
              <a:spcBef>
                <a:spcPts val="0"/>
              </a:spcBef>
              <a:spcAft>
                <a:spcPts val="0"/>
              </a:spcAft>
              <a:buClr>
                <a:schemeClr val="lt1"/>
              </a:buClr>
              <a:buSzPts val="2400"/>
              <a:buFont typeface="Muli"/>
              <a:buChar char="∙"/>
            </a:pPr>
            <a:r>
              <a:rPr lang="en">
                <a:solidFill>
                  <a:schemeClr val="lt1"/>
                </a:solidFill>
                <a:latin typeface="Muli"/>
                <a:ea typeface="Muli"/>
                <a:cs typeface="Muli"/>
                <a:sym typeface="Muli"/>
              </a:rPr>
              <a:t>Huge demand for AI security</a:t>
            </a:r>
            <a:endParaRPr>
              <a:solidFill>
                <a:schemeClr val="lt1"/>
              </a:solidFill>
              <a:latin typeface="Muli"/>
              <a:ea typeface="Muli"/>
              <a:cs typeface="Muli"/>
              <a:sym typeface="Muli"/>
            </a:endParaRPr>
          </a:p>
          <a:p>
            <a:pPr indent="-381000" lvl="1" marL="914400" rtl="0" algn="l">
              <a:lnSpc>
                <a:spcPct val="115000"/>
              </a:lnSpc>
              <a:spcBef>
                <a:spcPts val="0"/>
              </a:spcBef>
              <a:spcAft>
                <a:spcPts val="0"/>
              </a:spcAft>
              <a:buClr>
                <a:schemeClr val="lt1"/>
              </a:buClr>
              <a:buSzPts val="2400"/>
              <a:buFont typeface="Muli"/>
              <a:buChar char="∙"/>
            </a:pPr>
            <a:r>
              <a:rPr lang="en">
                <a:solidFill>
                  <a:schemeClr val="lt1"/>
                </a:solidFill>
                <a:latin typeface="Muli"/>
                <a:ea typeface="Muli"/>
                <a:cs typeface="Muli"/>
                <a:sym typeface="Muli"/>
              </a:rPr>
              <a:t>Reduce R&amp;D cost for buyer</a:t>
            </a:r>
            <a:endParaRPr>
              <a:solidFill>
                <a:srgbClr val="FFFFFF"/>
              </a:solidFill>
              <a:latin typeface="Muli"/>
              <a:ea typeface="Muli"/>
              <a:cs typeface="Muli"/>
              <a:sym typeface="Muli"/>
            </a:endParaRPr>
          </a:p>
          <a:p>
            <a:pPr indent="-317500" lvl="0" marL="457200" rtl="0" algn="l">
              <a:lnSpc>
                <a:spcPct val="115000"/>
              </a:lnSpc>
              <a:spcBef>
                <a:spcPts val="0"/>
              </a:spcBef>
              <a:spcAft>
                <a:spcPts val="0"/>
              </a:spcAft>
              <a:buClr>
                <a:schemeClr val="accent5"/>
              </a:buClr>
              <a:buSzPts val="1400"/>
              <a:buFont typeface="Muli"/>
              <a:buChar char="⬡"/>
            </a:pPr>
            <a:r>
              <a:rPr lang="en">
                <a:solidFill>
                  <a:srgbClr val="FFFFFF"/>
                </a:solidFill>
                <a:latin typeface="Muli"/>
                <a:ea typeface="Muli"/>
                <a:cs typeface="Muli"/>
                <a:sym typeface="Muli"/>
              </a:rPr>
              <a:t>Leverage</a:t>
            </a:r>
            <a:r>
              <a:rPr lang="en">
                <a:solidFill>
                  <a:srgbClr val="FFFFFF"/>
                </a:solidFill>
                <a:latin typeface="Muli"/>
                <a:ea typeface="Muli"/>
                <a:cs typeface="Muli"/>
                <a:sym typeface="Muli"/>
              </a:rPr>
              <a:t> supply chain management</a:t>
            </a:r>
            <a:endParaRPr>
              <a:solidFill>
                <a:srgbClr val="FFFFFF"/>
              </a:solidFill>
              <a:latin typeface="Muli"/>
              <a:ea typeface="Muli"/>
              <a:cs typeface="Muli"/>
              <a:sym typeface="Muli"/>
            </a:endParaRPr>
          </a:p>
          <a:p>
            <a:pPr indent="-381000" lvl="1" marL="914400" rtl="0" algn="l">
              <a:lnSpc>
                <a:spcPct val="115000"/>
              </a:lnSpc>
              <a:spcBef>
                <a:spcPts val="0"/>
              </a:spcBef>
              <a:spcAft>
                <a:spcPts val="0"/>
              </a:spcAft>
              <a:buClr>
                <a:srgbClr val="FFFFFF"/>
              </a:buClr>
              <a:buSzPts val="2400"/>
              <a:buFont typeface="Muli"/>
              <a:buChar char="∙"/>
            </a:pPr>
            <a:r>
              <a:rPr lang="en">
                <a:solidFill>
                  <a:srgbClr val="FFFFFF"/>
                </a:solidFill>
                <a:latin typeface="Muli"/>
                <a:ea typeface="Muli"/>
                <a:cs typeface="Muli"/>
                <a:sym typeface="Muli"/>
              </a:rPr>
              <a:t>Produced high volume of phones</a:t>
            </a:r>
            <a:endParaRPr>
              <a:solidFill>
                <a:srgbClr val="FFFFFF"/>
              </a:solidFill>
              <a:latin typeface="Muli"/>
              <a:ea typeface="Muli"/>
              <a:cs typeface="Muli"/>
              <a:sym typeface="Muli"/>
            </a:endParaRPr>
          </a:p>
          <a:p>
            <a:pPr indent="-381000" lvl="1" marL="914400" rtl="0" algn="l">
              <a:lnSpc>
                <a:spcPct val="115000"/>
              </a:lnSpc>
              <a:spcBef>
                <a:spcPts val="0"/>
              </a:spcBef>
              <a:spcAft>
                <a:spcPts val="0"/>
              </a:spcAft>
              <a:buClr>
                <a:srgbClr val="FFFFFF"/>
              </a:buClr>
              <a:buSzPts val="2400"/>
              <a:buFont typeface="Muli"/>
              <a:buChar char="∙"/>
            </a:pPr>
            <a:r>
              <a:rPr lang="en">
                <a:solidFill>
                  <a:srgbClr val="FFFFFF"/>
                </a:solidFill>
                <a:latin typeface="Muli"/>
                <a:ea typeface="Muli"/>
                <a:cs typeface="Muli"/>
                <a:sym typeface="Muli"/>
              </a:rPr>
              <a:t>Global market</a:t>
            </a:r>
            <a:endParaRPr>
              <a:solidFill>
                <a:srgbClr val="FFFFFF"/>
              </a:solidFill>
              <a:latin typeface="Muli"/>
              <a:ea typeface="Muli"/>
              <a:cs typeface="Muli"/>
              <a:sym typeface="Muli"/>
            </a:endParaRPr>
          </a:p>
          <a:p>
            <a:pPr indent="-317500" lvl="0" marL="457200" rtl="0" algn="l">
              <a:lnSpc>
                <a:spcPct val="115000"/>
              </a:lnSpc>
              <a:spcBef>
                <a:spcPts val="0"/>
              </a:spcBef>
              <a:spcAft>
                <a:spcPts val="0"/>
              </a:spcAft>
              <a:buClr>
                <a:schemeClr val="accent5"/>
              </a:buClr>
              <a:buSzPts val="1400"/>
              <a:buFont typeface="Muli"/>
              <a:buChar char="⬡"/>
            </a:pPr>
            <a:r>
              <a:rPr lang="en">
                <a:solidFill>
                  <a:srgbClr val="FFFFFF"/>
                </a:solidFill>
                <a:latin typeface="Muli"/>
                <a:ea typeface="Muli"/>
                <a:cs typeface="Muli"/>
                <a:sym typeface="Muli"/>
              </a:rPr>
              <a:t>Potential buyer: Facebook</a:t>
            </a:r>
            <a:endParaRPr>
              <a:solidFill>
                <a:srgbClr val="FFFFFF"/>
              </a:solidFill>
              <a:latin typeface="Muli"/>
              <a:ea typeface="Muli"/>
              <a:cs typeface="Muli"/>
              <a:sym typeface="Muli"/>
            </a:endParaRPr>
          </a:p>
          <a:p>
            <a:pPr indent="0" lvl="0" marL="0" rtl="0" algn="l">
              <a:lnSpc>
                <a:spcPct val="115000"/>
              </a:lnSpc>
              <a:spcBef>
                <a:spcPts val="600"/>
              </a:spcBef>
              <a:spcAft>
                <a:spcPts val="0"/>
              </a:spcAft>
              <a:buNone/>
            </a:pPr>
            <a:r>
              <a:t/>
            </a:r>
            <a:endParaRPr>
              <a:solidFill>
                <a:srgbClr val="FFFFFF"/>
              </a:solidFill>
              <a:latin typeface="Muli"/>
              <a:ea typeface="Muli"/>
              <a:cs typeface="Muli"/>
              <a:sym typeface="Muli"/>
            </a:endParaRPr>
          </a:p>
          <a:p>
            <a:pPr indent="0" lvl="0" marL="0" rtl="0" algn="l">
              <a:lnSpc>
                <a:spcPct val="115000"/>
              </a:lnSpc>
              <a:spcBef>
                <a:spcPts val="600"/>
              </a:spcBef>
              <a:spcAft>
                <a:spcPts val="0"/>
              </a:spcAft>
              <a:buNone/>
            </a:pPr>
            <a:r>
              <a:t/>
            </a:r>
            <a:endParaRPr>
              <a:solidFill>
                <a:srgbClr val="FFFFFF"/>
              </a:solidFill>
              <a:latin typeface="Muli"/>
              <a:ea typeface="Muli"/>
              <a:cs typeface="Muli"/>
              <a:sym typeface="Muli"/>
            </a:endParaRPr>
          </a:p>
        </p:txBody>
      </p:sp>
      <p:pic>
        <p:nvPicPr>
          <p:cNvPr id="160" name="Google Shape;160;p21"/>
          <p:cNvPicPr preferRelativeResize="0"/>
          <p:nvPr/>
        </p:nvPicPr>
        <p:blipFill>
          <a:blip r:embed="rId3">
            <a:alphaModFix/>
          </a:blip>
          <a:stretch>
            <a:fillRect/>
          </a:stretch>
        </p:blipFill>
        <p:spPr>
          <a:xfrm>
            <a:off x="6266975" y="1512625"/>
            <a:ext cx="2092625" cy="2118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